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357" r:id="rId3"/>
    <p:sldId id="390" r:id="rId4"/>
    <p:sldId id="389" r:id="rId5"/>
    <p:sldId id="383" r:id="rId6"/>
    <p:sldId id="393" r:id="rId7"/>
    <p:sldId id="395" r:id="rId8"/>
    <p:sldId id="398" r:id="rId9"/>
    <p:sldId id="399" r:id="rId10"/>
    <p:sldId id="401" r:id="rId11"/>
    <p:sldId id="426" r:id="rId12"/>
    <p:sldId id="427" r:id="rId13"/>
    <p:sldId id="428" r:id="rId14"/>
    <p:sldId id="429" r:id="rId15"/>
    <p:sldId id="403" r:id="rId16"/>
    <p:sldId id="404" r:id="rId17"/>
    <p:sldId id="405" r:id="rId18"/>
    <p:sldId id="406" r:id="rId19"/>
    <p:sldId id="40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2D4EE"/>
    <a:srgbClr val="CAD040"/>
    <a:srgbClr val="B2D23E"/>
    <a:srgbClr val="007155"/>
    <a:srgbClr val="005E4F"/>
    <a:srgbClr val="D5EE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118" autoAdjust="0"/>
    <p:restoredTop sz="76067" autoAdjust="0"/>
  </p:normalViewPr>
  <p:slideViewPr>
    <p:cSldViewPr snapToGrid="0" snapToObjects="1">
      <p:cViewPr varScale="1">
        <p:scale>
          <a:sx n="85" d="100"/>
          <a:sy n="85" d="100"/>
        </p:scale>
        <p:origin x="872" y="1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392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E08F3-DAE0-ED4E-9484-82BE30136308}" type="datetimeFigureOut">
              <a:rPr lang="en-US" smtClean="0"/>
              <a:t>3/30/22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96E63-DF5E-3E47-BC18-EF55745D7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696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89FB5-4E4B-480D-89F7-35FD045B6684}" type="datetimeFigureOut">
              <a:rPr lang="en-US" smtClean="0"/>
              <a:t>3/30/22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72494-6B3F-488B-93B8-1C730CB9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7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2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545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W2, w3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780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W2, w3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526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W2, w3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46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W2, w3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647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496" y="2637692"/>
            <a:ext cx="5216535" cy="1266796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160578" y="2637692"/>
            <a:ext cx="3630168" cy="18583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text copy.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6255" y="548951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62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87696" y="899806"/>
            <a:ext cx="5364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59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9406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3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946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logo&#10;Title + Content 1- two column w/chart+logo&#10;Title + Content 1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427288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427288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815859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6980634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267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9" y="899805"/>
            <a:ext cx="523643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8500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968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73024" y="2291969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2" hasCustomPrompt="1"/>
          </p:nvPr>
        </p:nvSpPr>
        <p:spPr>
          <a:xfrm>
            <a:off x="6034572" y="2291968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204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9964979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5519765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982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674302"/>
            <a:ext cx="12192000" cy="1509395"/>
          </a:xfrm>
        </p:spPr>
        <p:txBody>
          <a:bodyPr>
            <a:noAutofit/>
          </a:bodyPr>
          <a:lstStyle>
            <a:lvl1pPr algn="ctr">
              <a:defRPr sz="1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Welcome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5788036" y="189023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788036" y="480646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66441" y="5769421"/>
            <a:ext cx="3400442" cy="86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908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4892046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85213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31295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7252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82910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282910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7505973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71406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93357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1198788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40168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6126369" y="2277729"/>
            <a:ext cx="4980321" cy="3521492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8631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75530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71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557561" y="1629631"/>
            <a:ext cx="53637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i="0">
                <a:solidFill>
                  <a:schemeClr val="bg1"/>
                </a:solidFill>
                <a:latin typeface="Times New Roman" charset="0"/>
              </a:rPr>
              <a:t>University </a:t>
            </a:r>
            <a:br>
              <a:rPr lang="en-US" sz="7000" b="1" i="0">
                <a:solidFill>
                  <a:schemeClr val="bg1"/>
                </a:solidFill>
                <a:latin typeface="Times New Roman" charset="0"/>
              </a:rPr>
            </a:br>
            <a:r>
              <a:rPr lang="en-US" sz="7000" b="1" i="0" baseline="0">
                <a:solidFill>
                  <a:schemeClr val="bg1"/>
                </a:solidFill>
                <a:latin typeface="Times New Roman" charset="0"/>
              </a:rPr>
              <a:t>of Vermont</a:t>
            </a:r>
            <a:endParaRPr lang="en-US" sz="7000" b="1" i="0">
              <a:solidFill>
                <a:schemeClr val="bg1"/>
              </a:solidFill>
              <a:latin typeface="Times New Roman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557561" y="4605453"/>
            <a:ext cx="3267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baseline="0">
                <a:solidFill>
                  <a:schemeClr val="bg1"/>
                </a:solidFill>
                <a:latin typeface="Century Gothic" charset="0"/>
              </a:rPr>
              <a:t>Since 1791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35618" y="4137103"/>
            <a:ext cx="646771" cy="198609"/>
          </a:xfrm>
          <a:prstGeom prst="rect">
            <a:avLst/>
          </a:prstGeom>
          <a:solidFill>
            <a:srgbClr val="B2D2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129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49915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51086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0348375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3" y="831469"/>
            <a:ext cx="10952931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68187730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877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5842072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59165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Click to edit title copyedit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3699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64748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3796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083487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57957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&#10;Title + Content 3- one column w/logo&#10;Title + Content 3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69831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14333839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88327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7" y="899805"/>
            <a:ext cx="592520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308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03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1"/>
            <a:ext cx="11005257" cy="553058"/>
          </a:xfrm>
        </p:spPr>
        <p:txBody>
          <a:bodyPr>
            <a:noAutofit/>
          </a:bodyPr>
          <a:lstStyle>
            <a:lvl1pPr algn="ctr">
              <a:defRPr sz="5000" b="0" i="0" baseline="0">
                <a:latin typeface="Impact" charset="0"/>
              </a:defRPr>
            </a:lvl1pPr>
          </a:lstStyle>
          <a:p>
            <a:r>
              <a:rPr lang="en-US"/>
              <a:t>CLICK TO EDIT TEXT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59195" y="532274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022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90253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83425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061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7045357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83878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5763490" y="899805"/>
            <a:ext cx="4674919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2900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30909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90480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 w/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90870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1102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+ Content 1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745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0"/>
            <a:ext cx="11005257" cy="752753"/>
          </a:xfrm>
        </p:spPr>
        <p:txBody>
          <a:bodyPr>
            <a:normAutofit/>
          </a:bodyPr>
          <a:lstStyle>
            <a:lvl1pPr algn="ctr">
              <a:defRPr sz="3200" b="0" i="0" baseline="0">
                <a:solidFill>
                  <a:srgbClr val="B2D23E"/>
                </a:solidFill>
                <a:latin typeface="Impact" charset="0"/>
              </a:defRPr>
            </a:lvl1pPr>
          </a:lstStyle>
          <a:p>
            <a:pPr algn="ctr"/>
            <a:r>
              <a:rPr lang="en-US" sz="5000" cap="all" baseline="0">
                <a:solidFill>
                  <a:srgbClr val="B2D23E"/>
                </a:solidFill>
                <a:latin typeface="Impact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00841604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+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21650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02637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71140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83839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1144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012745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853083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3757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474731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292006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58097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680229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01422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2347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1867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438213"/>
            <a:ext cx="5121923" cy="3914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966701" y="2434296"/>
            <a:ext cx="5121923" cy="391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58209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4239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573023" y="2291969"/>
            <a:ext cx="10961751" cy="3784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charset="0"/>
              <a:buNone/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7102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8723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162411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two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185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345466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026532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31919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yellow photo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190735" cy="68579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5066270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50662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219867" y="6052126"/>
            <a:ext cx="5751000" cy="805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91125435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lt green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4687824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46878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1" hasCustomPrompt="1"/>
          </p:nvPr>
        </p:nvSpPr>
        <p:spPr>
          <a:xfrm>
            <a:off x="247134" y="6059440"/>
            <a:ext cx="5696465" cy="798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/>
            </a:lvl1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74600730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mid blue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799" y="831469"/>
            <a:ext cx="5239265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400798" y="2291969"/>
            <a:ext cx="523926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1" hasCustomPrompt="1"/>
          </p:nvPr>
        </p:nvSpPr>
        <p:spPr>
          <a:xfrm>
            <a:off x="216243" y="5972941"/>
            <a:ext cx="5758248" cy="885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b="0" i="1" baseline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928256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chart+ Content 1- one column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298081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1030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80122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44173784"/>
              </p:ext>
            </p:extLst>
          </p:nvPr>
        </p:nvGraphicFramePr>
        <p:xfrm>
          <a:off x="4384907" y="2298079"/>
          <a:ext cx="6989337" cy="36569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9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 userDrawn="1"/>
        </p:nvGraphicFramePr>
        <p:xfrm>
          <a:off x="-591015" y="-1773044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864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title copy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520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13" r:id="rId3"/>
    <p:sldLayoutId id="2147483693" r:id="rId4"/>
    <p:sldLayoutId id="2147483694" r:id="rId5"/>
    <p:sldLayoutId id="2147483651" r:id="rId6"/>
    <p:sldLayoutId id="2147483652" r:id="rId7"/>
    <p:sldLayoutId id="2147483653" r:id="rId8"/>
    <p:sldLayoutId id="2147483714" r:id="rId9"/>
    <p:sldLayoutId id="2147483720" r:id="rId10"/>
    <p:sldLayoutId id="2147483654" r:id="rId11"/>
    <p:sldLayoutId id="2147483655" r:id="rId12"/>
    <p:sldLayoutId id="2147483658" r:id="rId13"/>
    <p:sldLayoutId id="2147483715" r:id="rId14"/>
    <p:sldLayoutId id="2147483721" r:id="rId15"/>
    <p:sldLayoutId id="2147483656" r:id="rId16"/>
    <p:sldLayoutId id="2147483657" r:id="rId17"/>
    <p:sldLayoutId id="2147483659" r:id="rId18"/>
    <p:sldLayoutId id="2147483716" r:id="rId19"/>
    <p:sldLayoutId id="2147483722" r:id="rId20"/>
    <p:sldLayoutId id="2147483660" r:id="rId21"/>
    <p:sldLayoutId id="2147483661" r:id="rId22"/>
    <p:sldLayoutId id="2147483662" r:id="rId23"/>
    <p:sldLayoutId id="2147483663" r:id="rId24"/>
    <p:sldLayoutId id="2147483664" r:id="rId25"/>
    <p:sldLayoutId id="2147483665" r:id="rId26"/>
    <p:sldLayoutId id="2147483666" r:id="rId27"/>
    <p:sldLayoutId id="2147483667" r:id="rId28"/>
    <p:sldLayoutId id="2147483668" r:id="rId29"/>
    <p:sldLayoutId id="2147483669" r:id="rId30"/>
    <p:sldLayoutId id="2147483708" r:id="rId31"/>
    <p:sldLayoutId id="2147483671" r:id="rId32"/>
    <p:sldLayoutId id="2147483717" r:id="rId33"/>
    <p:sldLayoutId id="2147483723" r:id="rId34"/>
    <p:sldLayoutId id="2147483672" r:id="rId35"/>
    <p:sldLayoutId id="2147483673" r:id="rId36"/>
    <p:sldLayoutId id="2147483674" r:id="rId37"/>
    <p:sldLayoutId id="2147483718" r:id="rId38"/>
    <p:sldLayoutId id="2147483724" r:id="rId39"/>
    <p:sldLayoutId id="2147483676" r:id="rId40"/>
    <p:sldLayoutId id="2147483677" r:id="rId41"/>
    <p:sldLayoutId id="2147483678" r:id="rId42"/>
    <p:sldLayoutId id="2147483719" r:id="rId43"/>
    <p:sldLayoutId id="2147483725" r:id="rId44"/>
    <p:sldLayoutId id="2147483695" r:id="rId45"/>
    <p:sldLayoutId id="2147483696" r:id="rId46"/>
    <p:sldLayoutId id="2147483697" r:id="rId47"/>
    <p:sldLayoutId id="2147483698" r:id="rId48"/>
    <p:sldLayoutId id="2147483702" r:id="rId49"/>
    <p:sldLayoutId id="2147483700" r:id="rId50"/>
    <p:sldLayoutId id="2147483703" r:id="rId51"/>
    <p:sldLayoutId id="2147483699" r:id="rId52"/>
    <p:sldLayoutId id="2147483701" r:id="rId53"/>
    <p:sldLayoutId id="2147483704" r:id="rId54"/>
    <p:sldLayoutId id="2147483705" r:id="rId55"/>
    <p:sldLayoutId id="2147483706" r:id="rId56"/>
    <p:sldLayoutId id="2147483707" r:id="rId57"/>
    <p:sldLayoutId id="2147483670" r:id="rId58"/>
    <p:sldLayoutId id="2147483709" r:id="rId59"/>
    <p:sldLayoutId id="2147483710" r:id="rId60"/>
    <p:sldLayoutId id="2147483711" r:id="rId61"/>
    <p:sldLayoutId id="2147483712" r:id="rId62"/>
    <p:sldLayoutId id="2147483679" r:id="rId63"/>
    <p:sldLayoutId id="2147483680" r:id="rId64"/>
    <p:sldLayoutId id="2147483681" r:id="rId65"/>
    <p:sldLayoutId id="2147483682" r:id="rId66"/>
    <p:sldLayoutId id="2147483683" r:id="rId67"/>
    <p:sldLayoutId id="2147483685" r:id="rId68"/>
    <p:sldLayoutId id="2147483684" r:id="rId69"/>
    <p:sldLayoutId id="2147483686" r:id="rId70"/>
    <p:sldLayoutId id="2147483687" r:id="rId71"/>
    <p:sldLayoutId id="2147483688" r:id="rId72"/>
    <p:sldLayoutId id="2147483689" r:id="rId73"/>
    <p:sldLayoutId id="2147483690" r:id="rId7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i="0" kern="1200" baseline="0">
          <a:solidFill>
            <a:srgbClr val="007155"/>
          </a:solidFill>
          <a:latin typeface="Times New Roman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400"/>
        </a:spcAft>
        <a:buFont typeface="Arial"/>
        <a:buNone/>
        <a:defRPr sz="18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6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5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4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2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496" y="2046151"/>
            <a:ext cx="5216535" cy="1858337"/>
          </a:xfrm>
        </p:spPr>
        <p:txBody>
          <a:bodyPr>
            <a:normAutofit/>
          </a:bodyPr>
          <a:lstStyle/>
          <a:p>
            <a:r>
              <a:rPr lang="en-US" dirty="0"/>
              <a:t>CS 295A/395D: Artificial Intelligence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2706" y="2280062"/>
            <a:ext cx="4393872" cy="2215967"/>
          </a:xfrm>
        </p:spPr>
        <p:txBody>
          <a:bodyPr>
            <a:normAutofit/>
          </a:bodyPr>
          <a:lstStyle/>
          <a:p>
            <a:r>
              <a:rPr lang="en-US" b="1" dirty="0"/>
              <a:t>Decision Theory </a:t>
            </a:r>
          </a:p>
          <a:p>
            <a:r>
              <a:rPr lang="en-US" dirty="0"/>
              <a:t>Prof. Emma </a:t>
            </a:r>
            <a:r>
              <a:rPr lang="en-US" dirty="0" err="1"/>
              <a:t>Tosch</a:t>
            </a:r>
            <a:endParaRPr lang="en-US" dirty="0"/>
          </a:p>
          <a:p>
            <a:r>
              <a:rPr lang="en-US" dirty="0"/>
              <a:t>28 March 2022</a:t>
            </a:r>
          </a:p>
        </p:txBody>
      </p:sp>
    </p:spTree>
    <p:extLst>
      <p:ext uri="{BB962C8B-B14F-4D97-AF65-F5344CB8AC3E}">
        <p14:creationId xmlns:p14="http://schemas.microsoft.com/office/powerpoint/2010/main" val="85597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53"/>
    </mc:Choice>
    <mc:Fallback xmlns="">
      <p:transition spd="slow" advTm="1305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922DD04C-BE36-0C49-BB8D-5008CF719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5105"/>
            <a:ext cx="6190735" cy="41477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9" y="214693"/>
            <a:ext cx="4687824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Basic Decision Theory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CDC2-27CC-2F4D-82DB-BBA091D4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1355105"/>
            <a:ext cx="5544067" cy="5288202"/>
          </a:xfrm>
        </p:spPr>
        <p:txBody>
          <a:bodyPr>
            <a:normAutofit fontScale="92500"/>
          </a:bodyPr>
          <a:lstStyle/>
          <a:p>
            <a:pPr>
              <a:lnSpc>
                <a:spcPct val="140000"/>
              </a:lnSpc>
            </a:pPr>
            <a:r>
              <a:rPr lang="en-US" sz="2000" dirty="0"/>
              <a:t>We can express taking actions in a world with uncertainty via </a:t>
            </a:r>
            <a:r>
              <a:rPr lang="en-US" sz="2000" i="1" dirty="0"/>
              <a:t>decision trees</a:t>
            </a:r>
            <a:endParaRPr lang="en-US" sz="2000" dirty="0"/>
          </a:p>
          <a:p>
            <a:pPr>
              <a:lnSpc>
                <a:spcPct val="140000"/>
              </a:lnSpc>
            </a:pPr>
            <a:r>
              <a:rPr lang="en-US" sz="2000" dirty="0"/>
              <a:t>Decisions trees are temporally-ordered nodes where each level corresponds to alternating: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Decision nodes – </a:t>
            </a:r>
            <a:r>
              <a:rPr lang="en-US" dirty="0"/>
              <a:t>state of the system; outgoing edges represent different actions</a:t>
            </a:r>
            <a:endParaRPr lang="en-US" b="1" dirty="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Chance nodes – </a:t>
            </a:r>
            <a:r>
              <a:rPr lang="en-US" dirty="0"/>
              <a:t>probability distributions over outcomes; outgoing edges represent reachable states with some probability</a:t>
            </a:r>
            <a:endParaRPr lang="en-US" b="1" dirty="0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Reward nodes </a:t>
            </a:r>
            <a:r>
              <a:rPr lang="en-US" dirty="0"/>
              <a:t>– utility obtained from following the path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AD9084C-6764-6634-D839-EFA165F8D70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47134" y="6059440"/>
            <a:ext cx="5696465" cy="79856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Note: “decision tree” also refers to a classification algorithm in machine learning and is completely different from the type of decision tree we will talk about here.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44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922DD04C-BE36-0C49-BB8D-5008CF719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5105"/>
            <a:ext cx="6190735" cy="41477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9" y="214693"/>
            <a:ext cx="4687824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Goal: Maximize expected utility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AD9084C-6764-6634-D839-EFA165F8D70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47134" y="6059440"/>
            <a:ext cx="5696465" cy="79856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Note: “decision tree” also refers to a classification algorithm in machine learning and is completely different from the type of decision tree we will talk about here.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858D33-D181-3B48-AD48-811601ACDED5}"/>
                  </a:ext>
                </a:extLst>
              </p:cNvPr>
              <p:cNvSpPr txBox="1"/>
              <p:nvPr/>
            </p:nvSpPr>
            <p:spPr>
              <a:xfrm>
                <a:off x="6096000" y="1959107"/>
                <a:ext cx="6096000" cy="904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𝐸𝑈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,… ]= </m:t>
                      </m:r>
                      <m:nary>
                        <m:naryPr>
                          <m:chr m:val="∑"/>
                          <m:ctrlPr>
                            <a:rPr 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sSup>
                                <m:sSup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,…) 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′) </m:t>
                          </m:r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858D33-D181-3B48-AD48-811601ACD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59107"/>
                <a:ext cx="6096000" cy="904799"/>
              </a:xfrm>
              <a:prstGeom prst="rect">
                <a:avLst/>
              </a:prstGeom>
              <a:blipFill>
                <a:blip r:embed="rId3"/>
                <a:stretch>
                  <a:fillRect t="-88889" b="-1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6F66F5B-2787-4742-802F-64CB13958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8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922DD04C-BE36-0C49-BB8D-5008CF719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5105"/>
            <a:ext cx="6190735" cy="41477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9" y="214693"/>
            <a:ext cx="4687824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Goal: Maximize expected utility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AD9084C-6764-6634-D839-EFA165F8D70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47134" y="6059440"/>
            <a:ext cx="5696465" cy="79856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Note: “decision tree” also refers to a classification algorithm in machine learning and is completely different from the type of decision tree we will talk about here.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858D33-D181-3B48-AD48-811601ACDED5}"/>
                  </a:ext>
                </a:extLst>
              </p:cNvPr>
              <p:cNvSpPr txBox="1"/>
              <p:nvPr/>
            </p:nvSpPr>
            <p:spPr>
              <a:xfrm>
                <a:off x="6096000" y="1959107"/>
                <a:ext cx="6096000" cy="904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𝐸𝑈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,… ]= </m:t>
                      </m:r>
                      <m:nary>
                        <m:naryPr>
                          <m:chr m:val="∑"/>
                          <m:ctrlPr>
                            <a:rPr 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sSup>
                                <m:sSup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,…) 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′) </m:t>
                          </m:r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858D33-D181-3B48-AD48-811601ACD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59107"/>
                <a:ext cx="6096000" cy="904799"/>
              </a:xfrm>
              <a:prstGeom prst="rect">
                <a:avLst/>
              </a:prstGeom>
              <a:blipFill>
                <a:blip r:embed="rId3"/>
                <a:stretch>
                  <a:fillRect t="-88889" b="-1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57038B62-0E97-4F49-9D5C-631D33F6AA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35144" y="3319793"/>
                <a:ext cx="5617711" cy="863607"/>
              </a:xfrm>
            </p:spPr>
            <p:txBody>
              <a:bodyPr>
                <a:normAutofit fontScale="92500" lnSpcReduction="20000"/>
              </a:bodyPr>
              <a:lstStyle/>
              <a:p>
                <a:pPr algn="ctr"/>
                <a:r>
                  <a:rPr lang="en-US" sz="2200" dirty="0"/>
                  <a:t>Best action is the action a that maximizes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𝐸𝑈</m:t>
                    </m:r>
                    <m:d>
                      <m:dPr>
                        <m:begChr m:val="["/>
                        <m:endChr m:val="|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,… ]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57038B62-0E97-4F49-9D5C-631D33F6AA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35144" y="3319793"/>
                <a:ext cx="5617711" cy="863607"/>
              </a:xfrm>
              <a:blipFill>
                <a:blip r:embed="rId4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E9F68555-C55F-5A45-932E-445DFFC9D867}"/>
              </a:ext>
            </a:extLst>
          </p:cNvPr>
          <p:cNvSpPr/>
          <p:nvPr/>
        </p:nvSpPr>
        <p:spPr>
          <a:xfrm>
            <a:off x="560239" y="2105636"/>
            <a:ext cx="1501644" cy="1214157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0B9711-CFD5-B047-9D82-EAC1F38A41D4}"/>
              </a:ext>
            </a:extLst>
          </p:cNvPr>
          <p:cNvSpPr/>
          <p:nvPr/>
        </p:nvSpPr>
        <p:spPr>
          <a:xfrm>
            <a:off x="6750974" y="2144258"/>
            <a:ext cx="324860" cy="618786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BED1C1-3C71-4848-A442-6AC91B1BF091}"/>
              </a:ext>
            </a:extLst>
          </p:cNvPr>
          <p:cNvSpPr/>
          <p:nvPr/>
        </p:nvSpPr>
        <p:spPr>
          <a:xfrm>
            <a:off x="10062422" y="2171566"/>
            <a:ext cx="324860" cy="618786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946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922DD04C-BE36-0C49-BB8D-5008CF719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5105"/>
            <a:ext cx="6190735" cy="41477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9" y="214693"/>
            <a:ext cx="4687824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Goal: Maximize expected utility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AD9084C-6764-6634-D839-EFA165F8D70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47134" y="6059440"/>
            <a:ext cx="5696465" cy="79856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Note: “decision tree” also refers to a classification algorithm in machine learning and is completely different from the type of decision tree we will talk about here.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858D33-D181-3B48-AD48-811601ACDED5}"/>
                  </a:ext>
                </a:extLst>
              </p:cNvPr>
              <p:cNvSpPr txBox="1"/>
              <p:nvPr/>
            </p:nvSpPr>
            <p:spPr>
              <a:xfrm>
                <a:off x="6096000" y="1959107"/>
                <a:ext cx="6096000" cy="904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𝐸𝑈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,… ]= </m:t>
                      </m:r>
                      <m:nary>
                        <m:naryPr>
                          <m:chr m:val="∑"/>
                          <m:ctrlPr>
                            <a:rPr 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sSup>
                                <m:sSup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,…) 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′) </m:t>
                          </m:r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858D33-D181-3B48-AD48-811601ACD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59107"/>
                <a:ext cx="6096000" cy="904799"/>
              </a:xfrm>
              <a:prstGeom prst="rect">
                <a:avLst/>
              </a:prstGeom>
              <a:blipFill>
                <a:blip r:embed="rId3"/>
                <a:stretch>
                  <a:fillRect t="-88889" b="-1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57038B62-0E97-4F49-9D5C-631D33F6AA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35144" y="3319793"/>
                <a:ext cx="5617711" cy="863607"/>
              </a:xfrm>
            </p:spPr>
            <p:txBody>
              <a:bodyPr>
                <a:normAutofit fontScale="92500" lnSpcReduction="20000"/>
              </a:bodyPr>
              <a:lstStyle/>
              <a:p>
                <a:pPr algn="ctr"/>
                <a:r>
                  <a:rPr lang="en-US" sz="2200" dirty="0"/>
                  <a:t>Best action is the action a that maximizes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𝐸𝑈</m:t>
                    </m:r>
                    <m:d>
                      <m:dPr>
                        <m:begChr m:val="["/>
                        <m:endChr m:val="|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,… ]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57038B62-0E97-4F49-9D5C-631D33F6AA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35144" y="3319793"/>
                <a:ext cx="5617711" cy="863607"/>
              </a:xfrm>
              <a:blipFill>
                <a:blip r:embed="rId4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E9F68555-C55F-5A45-932E-445DFFC9D867}"/>
              </a:ext>
            </a:extLst>
          </p:cNvPr>
          <p:cNvSpPr/>
          <p:nvPr/>
        </p:nvSpPr>
        <p:spPr>
          <a:xfrm>
            <a:off x="452665" y="3575850"/>
            <a:ext cx="712747" cy="1214157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0B9711-CFD5-B047-9D82-EAC1F38A41D4}"/>
              </a:ext>
            </a:extLst>
          </p:cNvPr>
          <p:cNvSpPr/>
          <p:nvPr/>
        </p:nvSpPr>
        <p:spPr>
          <a:xfrm>
            <a:off x="7073701" y="2144258"/>
            <a:ext cx="324860" cy="618786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BED1C1-3C71-4848-A442-6AC91B1BF091}"/>
              </a:ext>
            </a:extLst>
          </p:cNvPr>
          <p:cNvSpPr/>
          <p:nvPr/>
        </p:nvSpPr>
        <p:spPr>
          <a:xfrm>
            <a:off x="10277573" y="2171566"/>
            <a:ext cx="324860" cy="618786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998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922DD04C-BE36-0C49-BB8D-5008CF719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5105"/>
            <a:ext cx="6190735" cy="41477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BB64AC-BF73-1544-99EB-EA48724A1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9" y="214693"/>
            <a:ext cx="4687824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Goal: Maximize expected utility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AD9084C-6764-6634-D839-EFA165F8D70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47134" y="6059440"/>
            <a:ext cx="5696465" cy="79856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Note: “decision tree” also refers to a classification algorithm in machine learning and is completely different from the type of decision tree we will talk about here.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858D33-D181-3B48-AD48-811601ACDED5}"/>
                  </a:ext>
                </a:extLst>
              </p:cNvPr>
              <p:cNvSpPr txBox="1"/>
              <p:nvPr/>
            </p:nvSpPr>
            <p:spPr>
              <a:xfrm>
                <a:off x="6096000" y="1959107"/>
                <a:ext cx="6096000" cy="904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𝐸𝑈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,… ]= </m:t>
                      </m:r>
                      <m:nary>
                        <m:naryPr>
                          <m:chr m:val="∑"/>
                          <m:ctrlPr>
                            <a:rPr 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sSup>
                                <m:sSup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,…) 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′) </m:t>
                          </m:r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858D33-D181-3B48-AD48-811601ACD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59107"/>
                <a:ext cx="6096000" cy="904799"/>
              </a:xfrm>
              <a:prstGeom prst="rect">
                <a:avLst/>
              </a:prstGeom>
              <a:blipFill>
                <a:blip r:embed="rId3"/>
                <a:stretch>
                  <a:fillRect t="-88889" b="-1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57038B62-0E97-4F49-9D5C-631D33F6AA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35144" y="3319793"/>
                <a:ext cx="5617711" cy="863607"/>
              </a:xfrm>
            </p:spPr>
            <p:txBody>
              <a:bodyPr>
                <a:normAutofit fontScale="92500" lnSpcReduction="20000"/>
              </a:bodyPr>
              <a:lstStyle/>
              <a:p>
                <a:pPr algn="ctr"/>
                <a:r>
                  <a:rPr lang="en-US" sz="2200" dirty="0"/>
                  <a:t>Best action is the action a that maximizes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𝐸𝑈</m:t>
                    </m:r>
                    <m:d>
                      <m:dPr>
                        <m:begChr m:val="["/>
                        <m:endChr m:val="|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,… ]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57038B62-0E97-4F49-9D5C-631D33F6AA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35144" y="3319793"/>
                <a:ext cx="5617711" cy="863607"/>
              </a:xfrm>
              <a:blipFill>
                <a:blip r:embed="rId4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E9F68555-C55F-5A45-932E-445DFFC9D867}"/>
              </a:ext>
            </a:extLst>
          </p:cNvPr>
          <p:cNvSpPr/>
          <p:nvPr/>
        </p:nvSpPr>
        <p:spPr>
          <a:xfrm>
            <a:off x="125503" y="4595776"/>
            <a:ext cx="712747" cy="606607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BED1C1-3C71-4848-A442-6AC91B1BF091}"/>
              </a:ext>
            </a:extLst>
          </p:cNvPr>
          <p:cNvSpPr/>
          <p:nvPr/>
        </p:nvSpPr>
        <p:spPr>
          <a:xfrm>
            <a:off x="11245761" y="2171566"/>
            <a:ext cx="707094" cy="618786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BDAA1E8-A7DF-5F41-AE83-19EC48B00950}"/>
              </a:ext>
            </a:extLst>
          </p:cNvPr>
          <p:cNvSpPr txBox="1">
            <a:spLocks/>
          </p:cNvSpPr>
          <p:nvPr/>
        </p:nvSpPr>
        <p:spPr>
          <a:xfrm>
            <a:off x="6316238" y="4899079"/>
            <a:ext cx="5617711" cy="863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400"/>
              </a:spcAft>
              <a:buFont typeface="Arial"/>
              <a:buNone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dirty="0"/>
              <a:t>Sum of the utility of actions taken.</a:t>
            </a:r>
          </a:p>
        </p:txBody>
      </p:sp>
    </p:spTree>
    <p:extLst>
      <p:ext uri="{BB962C8B-B14F-4D97-AF65-F5344CB8AC3E}">
        <p14:creationId xmlns:p14="http://schemas.microsoft.com/office/powerpoint/2010/main" val="1830894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2EDBE-9976-AB46-ADA8-B9B58103B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Buying a car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968D1-9989-404C-A91E-F6DFF76D2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setup: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Choice</a:t>
            </a:r>
            <a:r>
              <a:rPr lang="en-US" dirty="0"/>
              <a:t> between 2 cars (C</a:t>
            </a:r>
            <a:r>
              <a:rPr lang="en-US" baseline="-25000" dirty="0"/>
              <a:t>1</a:t>
            </a:r>
            <a:r>
              <a:rPr lang="en-US" dirty="0"/>
              <a:t> and C</a:t>
            </a:r>
            <a:r>
              <a:rPr lang="en-US" baseline="-25000" dirty="0"/>
              <a:t>2</a:t>
            </a:r>
            <a:r>
              <a:rPr lang="en-US" dirty="0"/>
              <a:t>), which can each be good (+) or bad (-)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tests that cost $$:  (T</a:t>
            </a:r>
            <a:r>
              <a:rPr lang="en-US" baseline="-25000" dirty="0"/>
              <a:t>1</a:t>
            </a:r>
            <a:r>
              <a:rPr lang="en-US" dirty="0"/>
              <a:t> : $50, T</a:t>
            </a:r>
            <a:r>
              <a:rPr lang="en-US" baseline="-25000" dirty="0"/>
              <a:t>2</a:t>
            </a:r>
            <a:r>
              <a:rPr lang="en-US" dirty="0"/>
              <a:t>: $20)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baseline="-25000" dirty="0"/>
              <a:t>1</a:t>
            </a:r>
            <a:r>
              <a:rPr lang="en-US" dirty="0"/>
              <a:t> costs $500 below </a:t>
            </a:r>
            <a:r>
              <a:rPr lang="en-US" dirty="0" err="1"/>
              <a:t>m.v</a:t>
            </a:r>
            <a:r>
              <a:rPr lang="en-US" dirty="0"/>
              <a:t>., but if it’s bad quality, must be repaired for $700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baseline="-25000" dirty="0"/>
              <a:t>2</a:t>
            </a:r>
            <a:r>
              <a:rPr lang="en-US" dirty="0"/>
              <a:t> costs $250 below </a:t>
            </a:r>
            <a:r>
              <a:rPr lang="en-US" dirty="0" err="1"/>
              <a:t>m.v</a:t>
            </a:r>
            <a:r>
              <a:rPr lang="en-US" dirty="0"/>
              <a:t>., but if it’s bad quality, must be repaired for $150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Must buy exactly one car and can perform at most one test before buying.</a:t>
            </a:r>
          </a:p>
        </p:txBody>
      </p:sp>
    </p:spTree>
    <p:extLst>
      <p:ext uri="{BB962C8B-B14F-4D97-AF65-F5344CB8AC3E}">
        <p14:creationId xmlns:p14="http://schemas.microsoft.com/office/powerpoint/2010/main" val="131291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2EDBE-9976-AB46-ADA8-B9B58103B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Buying a car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968D1-9989-404C-A91E-F6DFF76D2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setup: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Choice</a:t>
            </a:r>
            <a:r>
              <a:rPr lang="en-US" b="1" dirty="0"/>
              <a:t> between 2 cars (C</a:t>
            </a:r>
            <a:r>
              <a:rPr lang="en-US" b="1" baseline="-25000" dirty="0"/>
              <a:t>1</a:t>
            </a:r>
            <a:r>
              <a:rPr lang="en-US" b="1" dirty="0"/>
              <a:t> and C</a:t>
            </a:r>
            <a:r>
              <a:rPr lang="en-US" b="1" baseline="-25000" dirty="0"/>
              <a:t>2</a:t>
            </a:r>
            <a:r>
              <a:rPr lang="en-US" b="1" dirty="0"/>
              <a:t>), which can each be good (+) or bad (-)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tests for each car that cost $$:  (T</a:t>
            </a:r>
            <a:r>
              <a:rPr lang="en-US" baseline="-25000" dirty="0"/>
              <a:t>1</a:t>
            </a:r>
            <a:r>
              <a:rPr lang="en-US" dirty="0"/>
              <a:t> : $50, T</a:t>
            </a:r>
            <a:r>
              <a:rPr lang="en-US" baseline="-25000" dirty="0"/>
              <a:t>2</a:t>
            </a:r>
            <a:r>
              <a:rPr lang="en-US" dirty="0"/>
              <a:t>: $20)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baseline="-25000" dirty="0"/>
              <a:t>1</a:t>
            </a:r>
            <a:r>
              <a:rPr lang="en-US" dirty="0"/>
              <a:t> costs $500 below </a:t>
            </a:r>
            <a:r>
              <a:rPr lang="en-US" dirty="0" err="1"/>
              <a:t>m.v</a:t>
            </a:r>
            <a:r>
              <a:rPr lang="en-US" dirty="0"/>
              <a:t>., but if it’s bad quality, must be repaired for $700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baseline="-25000" dirty="0"/>
              <a:t>2</a:t>
            </a:r>
            <a:r>
              <a:rPr lang="en-US" dirty="0"/>
              <a:t> costs $250 below </a:t>
            </a:r>
            <a:r>
              <a:rPr lang="en-US" dirty="0" err="1"/>
              <a:t>m.v</a:t>
            </a:r>
            <a:r>
              <a:rPr lang="en-US" dirty="0"/>
              <a:t>., but if it’s bad quality, must be repaired for $150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Must buy exactly one car and can perform at most one test before buying.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CFF680-8BC4-1441-B138-30E0328C4CFC}"/>
              </a:ext>
            </a:extLst>
          </p:cNvPr>
          <p:cNvSpPr txBox="1"/>
          <p:nvPr/>
        </p:nvSpPr>
        <p:spPr>
          <a:xfrm>
            <a:off x="7404848" y="831469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P(C</a:t>
            </a:r>
            <a:r>
              <a:rPr lang="en-US" b="1" baseline="-25000" dirty="0"/>
              <a:t>1</a:t>
            </a:r>
            <a:r>
              <a:rPr lang="en-US" b="1" dirty="0"/>
              <a:t> = +) = 0.7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E98CF8-871D-6144-ACE9-A0C872CC864C}"/>
              </a:ext>
            </a:extLst>
          </p:cNvPr>
          <p:cNvSpPr txBox="1"/>
          <p:nvPr/>
        </p:nvSpPr>
        <p:spPr>
          <a:xfrm>
            <a:off x="9592702" y="831469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P(C</a:t>
            </a:r>
            <a:r>
              <a:rPr lang="en-US" b="1" baseline="-25000" dirty="0"/>
              <a:t>2</a:t>
            </a:r>
            <a:r>
              <a:rPr lang="en-US" b="1" dirty="0"/>
              <a:t> = +) = 0.8</a:t>
            </a:r>
          </a:p>
        </p:txBody>
      </p:sp>
    </p:spTree>
    <p:extLst>
      <p:ext uri="{BB962C8B-B14F-4D97-AF65-F5344CB8AC3E}">
        <p14:creationId xmlns:p14="http://schemas.microsoft.com/office/powerpoint/2010/main" val="553039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2EDBE-9976-AB46-ADA8-B9B58103B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Buying a car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968D1-9989-404C-A91E-F6DFF76D2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setup: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Choice</a:t>
            </a:r>
            <a:r>
              <a:rPr lang="en-US" dirty="0"/>
              <a:t> between 2 cars (C</a:t>
            </a:r>
            <a:r>
              <a:rPr lang="en-US" baseline="-25000" dirty="0"/>
              <a:t>1</a:t>
            </a:r>
            <a:r>
              <a:rPr lang="en-US" dirty="0"/>
              <a:t> and C</a:t>
            </a:r>
            <a:r>
              <a:rPr lang="en-US" baseline="-25000" dirty="0"/>
              <a:t>2</a:t>
            </a:r>
            <a:r>
              <a:rPr lang="en-US" dirty="0"/>
              <a:t>), which can each be good (+) or bad (-)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One test for each car that cost $$:  (T</a:t>
            </a:r>
            <a:r>
              <a:rPr lang="en-US" b="1" baseline="-25000" dirty="0"/>
              <a:t>1 </a:t>
            </a:r>
            <a:r>
              <a:rPr lang="en-US" b="1" dirty="0"/>
              <a:t>: $50, T</a:t>
            </a:r>
            <a:r>
              <a:rPr lang="en-US" b="1" baseline="-25000" dirty="0"/>
              <a:t>2</a:t>
            </a:r>
            <a:r>
              <a:rPr lang="en-US" b="1" dirty="0"/>
              <a:t>: $20)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baseline="-25000" dirty="0"/>
              <a:t>1</a:t>
            </a:r>
            <a:r>
              <a:rPr lang="en-US" dirty="0"/>
              <a:t> costs $500 below </a:t>
            </a:r>
            <a:r>
              <a:rPr lang="en-US" dirty="0" err="1"/>
              <a:t>m.v</a:t>
            </a:r>
            <a:r>
              <a:rPr lang="en-US" dirty="0"/>
              <a:t>., but if it’s bad quality, must be repaired for $700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baseline="-25000" dirty="0"/>
              <a:t>2</a:t>
            </a:r>
            <a:r>
              <a:rPr lang="en-US" dirty="0"/>
              <a:t> costs $250 below </a:t>
            </a:r>
            <a:r>
              <a:rPr lang="en-US" dirty="0" err="1"/>
              <a:t>m.v</a:t>
            </a:r>
            <a:r>
              <a:rPr lang="en-US" dirty="0"/>
              <a:t>., but if it’s bad quality, must be repaired for $150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Must buy exactly one car and can perform at most one test before buying.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CFF680-8BC4-1441-B138-30E0328C4CFC}"/>
              </a:ext>
            </a:extLst>
          </p:cNvPr>
          <p:cNvSpPr txBox="1"/>
          <p:nvPr/>
        </p:nvSpPr>
        <p:spPr>
          <a:xfrm>
            <a:off x="7404848" y="831469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P(C</a:t>
            </a:r>
            <a:r>
              <a:rPr lang="en-US" b="1" baseline="-25000" dirty="0"/>
              <a:t>1</a:t>
            </a:r>
            <a:r>
              <a:rPr lang="en-US" b="1" dirty="0"/>
              <a:t> = +) = 0.7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E98CF8-871D-6144-ACE9-A0C872CC864C}"/>
              </a:ext>
            </a:extLst>
          </p:cNvPr>
          <p:cNvSpPr txBox="1"/>
          <p:nvPr/>
        </p:nvSpPr>
        <p:spPr>
          <a:xfrm>
            <a:off x="9592702" y="831469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P(C</a:t>
            </a:r>
            <a:r>
              <a:rPr lang="en-US" b="1" baseline="-25000" dirty="0"/>
              <a:t>2</a:t>
            </a:r>
            <a:r>
              <a:rPr lang="en-US" b="1" dirty="0"/>
              <a:t> = +) = 0.8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E76DD6-C8C9-F24C-9318-F45A6195D412}"/>
              </a:ext>
            </a:extLst>
          </p:cNvPr>
          <p:cNvSpPr txBox="1"/>
          <p:nvPr/>
        </p:nvSpPr>
        <p:spPr>
          <a:xfrm>
            <a:off x="6729983" y="1670503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P(T</a:t>
            </a:r>
            <a:r>
              <a:rPr lang="en-US" b="1" baseline="-25000" dirty="0"/>
              <a:t>1</a:t>
            </a:r>
            <a:r>
              <a:rPr lang="en-US" b="1" dirty="0"/>
              <a:t> = + | C</a:t>
            </a:r>
            <a:r>
              <a:rPr lang="en-US" b="1" baseline="-25000" dirty="0"/>
              <a:t>1</a:t>
            </a:r>
            <a:r>
              <a:rPr lang="en-US" b="1" dirty="0"/>
              <a:t> = +) = 0.8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1BAE5-D473-A540-8BFE-6565EBD90C99}"/>
              </a:ext>
            </a:extLst>
          </p:cNvPr>
          <p:cNvSpPr txBox="1"/>
          <p:nvPr/>
        </p:nvSpPr>
        <p:spPr>
          <a:xfrm>
            <a:off x="9236033" y="1670503"/>
            <a:ext cx="231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P(T</a:t>
            </a:r>
            <a:r>
              <a:rPr lang="en-US" b="1" baseline="-25000" dirty="0"/>
              <a:t>1</a:t>
            </a:r>
            <a:r>
              <a:rPr lang="en-US" b="1" dirty="0"/>
              <a:t> = - | C</a:t>
            </a:r>
            <a:r>
              <a:rPr lang="en-US" b="1" baseline="-25000" dirty="0"/>
              <a:t>1</a:t>
            </a:r>
            <a:r>
              <a:rPr lang="en-US" b="1" dirty="0"/>
              <a:t> = -) = 0.65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030AC2-110B-E942-9308-34A6D2F80C32}"/>
              </a:ext>
            </a:extLst>
          </p:cNvPr>
          <p:cNvSpPr txBox="1"/>
          <p:nvPr/>
        </p:nvSpPr>
        <p:spPr>
          <a:xfrm>
            <a:off x="6729983" y="2093193"/>
            <a:ext cx="2444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P(T</a:t>
            </a:r>
            <a:r>
              <a:rPr lang="en-US" b="1" baseline="-25000" dirty="0"/>
              <a:t>2</a:t>
            </a:r>
            <a:r>
              <a:rPr lang="en-US" b="1" dirty="0"/>
              <a:t> = + | C</a:t>
            </a:r>
            <a:r>
              <a:rPr lang="en-US" b="1" baseline="-25000" dirty="0"/>
              <a:t>2</a:t>
            </a:r>
            <a:r>
              <a:rPr lang="en-US" b="1" dirty="0"/>
              <a:t> = +) = 0.75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1B8F4-32B8-7D4A-9A24-D2E04629C377}"/>
              </a:ext>
            </a:extLst>
          </p:cNvPr>
          <p:cNvSpPr txBox="1"/>
          <p:nvPr/>
        </p:nvSpPr>
        <p:spPr>
          <a:xfrm>
            <a:off x="9236033" y="2107303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P(T</a:t>
            </a:r>
            <a:r>
              <a:rPr lang="en-US" b="1" baseline="-25000" dirty="0"/>
              <a:t>2</a:t>
            </a:r>
            <a:r>
              <a:rPr lang="en-US" b="1" dirty="0"/>
              <a:t> = - | C</a:t>
            </a:r>
            <a:r>
              <a:rPr lang="en-US" b="1" baseline="-25000" dirty="0"/>
              <a:t>2</a:t>
            </a:r>
            <a:r>
              <a:rPr lang="en-US" b="1" dirty="0"/>
              <a:t> = -) = 0.7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6EEAB0-1093-C642-A4A4-2427B9E2D156}"/>
              </a:ext>
            </a:extLst>
          </p:cNvPr>
          <p:cNvSpPr txBox="1"/>
          <p:nvPr/>
        </p:nvSpPr>
        <p:spPr>
          <a:xfrm>
            <a:off x="804439" y="6273975"/>
            <a:ext cx="11118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What are the expected costs of C</a:t>
            </a:r>
            <a:r>
              <a:rPr lang="en-US" baseline="-25000" dirty="0">
                <a:highlight>
                  <a:srgbClr val="FFFF00"/>
                </a:highlight>
              </a:rPr>
              <a:t>1</a:t>
            </a:r>
            <a:r>
              <a:rPr lang="en-US" dirty="0">
                <a:highlight>
                  <a:srgbClr val="FFFF00"/>
                </a:highlight>
              </a:rPr>
              <a:t> and C</a:t>
            </a:r>
            <a:r>
              <a:rPr lang="en-US" baseline="-25000" dirty="0">
                <a:highlight>
                  <a:srgbClr val="FFFF00"/>
                </a:highlight>
              </a:rPr>
              <a:t>2</a:t>
            </a:r>
            <a:r>
              <a:rPr lang="en-US" dirty="0">
                <a:highlight>
                  <a:srgbClr val="FFFF00"/>
                </a:highlight>
              </a:rPr>
              <a:t> assuming you run no tests? (Board 1)</a:t>
            </a:r>
          </a:p>
        </p:txBody>
      </p:sp>
    </p:spTree>
    <p:extLst>
      <p:ext uri="{BB962C8B-B14F-4D97-AF65-F5344CB8AC3E}">
        <p14:creationId xmlns:p14="http://schemas.microsoft.com/office/powerpoint/2010/main" val="83443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B8F016C-7DA2-8746-9A5F-632FE29803EC}"/>
              </a:ext>
            </a:extLst>
          </p:cNvPr>
          <p:cNvSpPr/>
          <p:nvPr/>
        </p:nvSpPr>
        <p:spPr>
          <a:xfrm>
            <a:off x="0" y="-143435"/>
            <a:ext cx="12478871" cy="74048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5E04A0C-00F2-7A4D-97C2-DC5BC7DC1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996" y="814037"/>
            <a:ext cx="11288007" cy="5532974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15E9A87-457F-D641-B58D-FB060D5682A7}"/>
              </a:ext>
            </a:extLst>
          </p:cNvPr>
          <p:cNvSpPr/>
          <p:nvPr/>
        </p:nvSpPr>
        <p:spPr>
          <a:xfrm>
            <a:off x="451996" y="1065051"/>
            <a:ext cx="4084145" cy="5532974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50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B8F016C-7DA2-8746-9A5F-632FE29803EC}"/>
              </a:ext>
            </a:extLst>
          </p:cNvPr>
          <p:cNvSpPr/>
          <p:nvPr/>
        </p:nvSpPr>
        <p:spPr>
          <a:xfrm>
            <a:off x="0" y="-143435"/>
            <a:ext cx="12478871" cy="74048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E1A21C3-E570-094C-A92C-FADA96173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51" y="699247"/>
            <a:ext cx="9848420" cy="53880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FE0F4F-EFBB-444C-88D5-9AC66A52F1D9}"/>
              </a:ext>
            </a:extLst>
          </p:cNvPr>
          <p:cNvSpPr txBox="1"/>
          <p:nvPr/>
        </p:nvSpPr>
        <p:spPr>
          <a:xfrm>
            <a:off x="804439" y="6273975"/>
            <a:ext cx="11118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What is the expected cost of buying C</a:t>
            </a:r>
            <a:r>
              <a:rPr lang="en-US" baseline="-25000" dirty="0">
                <a:highlight>
                  <a:srgbClr val="FFFF00"/>
                </a:highlight>
              </a:rPr>
              <a:t>1</a:t>
            </a:r>
            <a:r>
              <a:rPr lang="en-US" dirty="0">
                <a:highlight>
                  <a:srgbClr val="FFFF00"/>
                </a:highlight>
              </a:rPr>
              <a:t> and C</a:t>
            </a:r>
            <a:r>
              <a:rPr lang="en-US" baseline="-25000" dirty="0">
                <a:highlight>
                  <a:srgbClr val="FFFF00"/>
                </a:highlight>
              </a:rPr>
              <a:t>2</a:t>
            </a:r>
            <a:r>
              <a:rPr lang="en-US" dirty="0">
                <a:highlight>
                  <a:srgbClr val="FFFF00"/>
                </a:highlight>
              </a:rPr>
              <a:t> assuming you run T</a:t>
            </a:r>
            <a:r>
              <a:rPr lang="en-US" baseline="-25000" dirty="0">
                <a:highlight>
                  <a:srgbClr val="FFFF00"/>
                </a:highlight>
              </a:rPr>
              <a:t>1 </a:t>
            </a:r>
            <a:r>
              <a:rPr lang="en-US" i="1" dirty="0">
                <a:highlight>
                  <a:srgbClr val="FFFF00"/>
                </a:highlight>
              </a:rPr>
              <a:t>on C</a:t>
            </a:r>
            <a:r>
              <a:rPr lang="en-US" i="1" baseline="-25000" dirty="0">
                <a:highlight>
                  <a:srgbClr val="FFFF00"/>
                </a:highlight>
              </a:rPr>
              <a:t>1</a:t>
            </a:r>
            <a:r>
              <a:rPr lang="en-US" i="1" dirty="0">
                <a:highlight>
                  <a:srgbClr val="FFFF00"/>
                </a:highlight>
              </a:rPr>
              <a:t>?</a:t>
            </a:r>
            <a:r>
              <a:rPr lang="en-US" dirty="0">
                <a:highlight>
                  <a:srgbClr val="FFFF00"/>
                </a:highlight>
              </a:rPr>
              <a:t> </a:t>
            </a:r>
          </a:p>
          <a:p>
            <a:r>
              <a:rPr lang="en-US" dirty="0">
                <a:highlight>
                  <a:srgbClr val="FFFF00"/>
                </a:highlight>
              </a:rPr>
              <a:t>Set up decision between T</a:t>
            </a:r>
            <a:r>
              <a:rPr lang="en-US" baseline="-25000" dirty="0">
                <a:highlight>
                  <a:srgbClr val="FFFF00"/>
                </a:highlight>
              </a:rPr>
              <a:t>1</a:t>
            </a:r>
            <a:r>
              <a:rPr lang="en-US" dirty="0">
                <a:highlight>
                  <a:srgbClr val="FFFF00"/>
                </a:highlight>
              </a:rPr>
              <a:t> and T</a:t>
            </a:r>
            <a:r>
              <a:rPr lang="en-US" baseline="-25000" dirty="0">
                <a:highlight>
                  <a:srgbClr val="FFFF00"/>
                </a:highlight>
              </a:rPr>
              <a:t>2</a:t>
            </a:r>
            <a:r>
              <a:rPr lang="en-US" dirty="0">
                <a:highlight>
                  <a:srgbClr val="FFFF00"/>
                </a:highlight>
              </a:rPr>
              <a:t> (Board 2)</a:t>
            </a:r>
          </a:p>
        </p:txBody>
      </p:sp>
    </p:spTree>
    <p:extLst>
      <p:ext uri="{BB962C8B-B14F-4D97-AF65-F5344CB8AC3E}">
        <p14:creationId xmlns:p14="http://schemas.microsoft.com/office/powerpoint/2010/main" val="3036442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Wrapping up reasoning under uncertain </a:t>
            </a:r>
            <a:r>
              <a:rPr lang="en-US" sz="2400" i="1" dirty="0"/>
              <a:t>state</a:t>
            </a:r>
            <a:r>
              <a:rPr lang="en-US" sz="2400" dirty="0"/>
              <a:t> today</a:t>
            </a:r>
          </a:p>
          <a:p>
            <a:r>
              <a:rPr lang="en-US" sz="2400" dirty="0"/>
              <a:t>Introduce taking actions in the presence of uncertainty. </a:t>
            </a:r>
          </a:p>
          <a:p>
            <a:r>
              <a:rPr lang="en-US" sz="2400" dirty="0"/>
              <a:t>Elementary decision theory </a:t>
            </a:r>
          </a:p>
          <a:p>
            <a:r>
              <a:rPr lang="en-US" sz="2400" dirty="0"/>
              <a:t>Elementary game theory (making decisions given a game) concepts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499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BB theory assignment out before next class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Update: bounties for real errors (will not be purposefully introducing errors)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Unlimited retries, soft deadline (recommended) before exam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Plan to wrap up this unit by Friday.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Next programming assignment out by the end of the week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Exam next week (Wednesday or Friday, to give you time to study)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3084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73F7D-CDE0-3E42-88FC-AC476F140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Context: single decision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4ABC4-D300-F748-9E20-B5BF53900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agents (“players”) 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Take the perspective of a single player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Make one decision, under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revisit game theory and search (e.g., minimax) after introducing reasoning over time</a:t>
            </a:r>
          </a:p>
        </p:txBody>
      </p:sp>
    </p:spTree>
    <p:extLst>
      <p:ext uri="{BB962C8B-B14F-4D97-AF65-F5344CB8AC3E}">
        <p14:creationId xmlns:p14="http://schemas.microsoft.com/office/powerpoint/2010/main" val="1693873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2127287"/>
                <a:ext cx="7461566" cy="410779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⊤,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/>
                      <m:t>⊮</m:t>
                    </m:r>
                  </m:oMath>
                </a14:m>
                <a:r>
                  <a:rPr lang="en-US" sz="2000" dirty="0"/>
                  <a:t>⊥, 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a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a ∈ L(w),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¬𝜑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⊮ 𝜑</a:t>
                </a:r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∧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and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∨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at least one of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or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  <m:r>
                      <m:rPr>
                        <m:nor/>
                      </m:rPr>
                      <a:rPr lang="en-US" sz="2000" b="0" i="0" smtClean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𝜓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𝜑 whenever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K</a:t>
                </a:r>
                <a:r>
                  <a:rPr lang="en-US" sz="2000" baseline="-25000" dirty="0"/>
                  <a:t>i</a:t>
                </a:r>
                <a:r>
                  <a:rPr lang="en-US" sz="2000" dirty="0"/>
                  <a:t> 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w’ ∈ W (R</a:t>
                </a:r>
                <a:r>
                  <a:rPr lang="en-US" sz="2000" baseline="-25000" dirty="0"/>
                  <a:t>i</a:t>
                </a:r>
                <a:r>
                  <a:rPr lang="en-US" sz="2000" dirty="0"/>
                  <a:t>(w, w’)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w’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E</a:t>
                </a:r>
                <a:r>
                  <a:rPr lang="en-US" sz="2000" baseline="-25000" dirty="0"/>
                  <a:t>G</a:t>
                </a:r>
                <a:r>
                  <a:rPr lang="en-US" sz="2000" dirty="0"/>
                  <a:t>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 ∈ G (w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/>
                      <m:t>Ki</m:t>
                    </m:r>
                    <m:r>
                      <m:rPr>
                        <m:nor/>
                      </m:rPr>
                      <a:rPr lang="en-US" sz="2000" baseline="-2500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  <m:r>
                      <m:rPr>
                        <m:nor/>
                      </m:rPr>
                      <a:rPr lang="en-US" sz="2000" dirty="0"/>
                      <m:t> )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C</a:t>
                </a:r>
                <a:r>
                  <a:rPr lang="en-US" sz="2000" baseline="-25000" dirty="0"/>
                  <a:t>G</a:t>
                </a:r>
                <a:r>
                  <a:rPr lang="en-US" sz="2000" dirty="0"/>
                  <a:t>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000" dirty="0"/>
                  <a:t> 1 (w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 </m:t>
                    </m:r>
                    <m:r>
                      <m:rPr>
                        <m:nor/>
                      </m:rPr>
                      <a:rPr lang="en-US" sz="2000"/>
                      <m:t>E</m:t>
                    </m:r>
                    <m:r>
                      <a:rPr lang="en-US" sz="2000" i="1" baseline="-25000">
                        <a:latin typeface="Cambria Math" panose="02040503050406030204" pitchFamily="18" charset="0"/>
                      </a:rPr>
                      <m:t>𝐺</m:t>
                    </m:r>
                    <m:r>
                      <m:rPr>
                        <m:nor/>
                      </m:rPr>
                      <a:rPr lang="en-US" sz="2000" baseline="30000"/>
                      <m:t>k</m:t>
                    </m:r>
                    <m:r>
                      <m:rPr>
                        <m:nor/>
                      </m:rPr>
                      <a:rPr lang="en-US" sz="2000" baseline="-2500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  <m:r>
                      <m:rPr>
                        <m:nor/>
                      </m:rPr>
                      <a:rPr lang="en-US" sz="2000" dirty="0"/>
                      <m:t> )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⊩</m:t>
                    </m:r>
                  </m:oMath>
                </a14:m>
                <a:r>
                  <a:rPr lang="en-US" sz="2000" dirty="0"/>
                  <a:t> D</a:t>
                </a:r>
                <a:r>
                  <a:rPr lang="en-US" sz="2000" baseline="-25000" dirty="0"/>
                  <a:t>G</a:t>
                </a:r>
                <a:r>
                  <a:rPr lang="en-US" sz="2000" dirty="0"/>
                  <a:t>𝜑 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∀ w’ ∈ W (∀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 ∈ G (R</a:t>
                </a:r>
                <a:r>
                  <a:rPr lang="en-US" sz="2000" baseline="-25000" dirty="0"/>
                  <a:t>i</a:t>
                </a:r>
                <a:r>
                  <a:rPr lang="en-US" sz="2000" dirty="0"/>
                  <a:t> (w, w’)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/>
                      <m:t>⊩</m:t>
                    </m:r>
                    <m:r>
                      <m:rPr>
                        <m:nor/>
                      </m:rPr>
                      <a:rPr lang="en-US" sz="2000" baseline="-25000"/>
                      <m:t> </m:t>
                    </m:r>
                    <m:r>
                      <m:rPr>
                        <m:nor/>
                      </m:rPr>
                      <a:rPr lang="en-US" sz="2000" dirty="0"/>
                      <m:t>𝜓</m:t>
                    </m:r>
                    <m:r>
                      <m:rPr>
                        <m:nor/>
                      </m:rPr>
                      <a:rPr lang="en-US" sz="2000" dirty="0"/>
                      <m:t> )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2127287"/>
                <a:ext cx="7461566" cy="410779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E9964DB9-DBB9-3346-A495-34FCC00B8143}"/>
              </a:ext>
            </a:extLst>
          </p:cNvPr>
          <p:cNvSpPr/>
          <p:nvPr/>
        </p:nvSpPr>
        <p:spPr>
          <a:xfrm>
            <a:off x="9909812" y="2278505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71DCA8A-C831-6F4C-9296-0FBE9D316D5F}"/>
              </a:ext>
            </a:extLst>
          </p:cNvPr>
          <p:cNvSpPr/>
          <p:nvPr/>
        </p:nvSpPr>
        <p:spPr>
          <a:xfrm>
            <a:off x="8278382" y="32443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6358E07-982F-C04E-894C-38F3780BF505}"/>
              </a:ext>
            </a:extLst>
          </p:cNvPr>
          <p:cNvSpPr/>
          <p:nvPr/>
        </p:nvSpPr>
        <p:spPr>
          <a:xfrm>
            <a:off x="10254585" y="3413477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82C6B83-2E82-174D-9E23-E8107ECA97D8}"/>
              </a:ext>
            </a:extLst>
          </p:cNvPr>
          <p:cNvSpPr/>
          <p:nvPr/>
        </p:nvSpPr>
        <p:spPr>
          <a:xfrm>
            <a:off x="9565037" y="5175549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E30D7F3-358F-494C-A686-93F5A147CA2D}"/>
              </a:ext>
            </a:extLst>
          </p:cNvPr>
          <p:cNvSpPr/>
          <p:nvPr/>
        </p:nvSpPr>
        <p:spPr>
          <a:xfrm>
            <a:off x="11279710" y="486718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74E24BE-ACAC-4040-9CE8-1682784051D5}"/>
              </a:ext>
            </a:extLst>
          </p:cNvPr>
          <p:cNvCxnSpPr>
            <a:cxnSpLocks/>
            <a:stCxn id="42" idx="7"/>
            <a:endCxn id="41" idx="3"/>
          </p:cNvCxnSpPr>
          <p:nvPr/>
        </p:nvCxnSpPr>
        <p:spPr>
          <a:xfrm flipV="1">
            <a:off x="8866947" y="2815891"/>
            <a:ext cx="1143847" cy="520614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7AE41C7-44C2-7B40-B3DA-D17B1BEECFF8}"/>
              </a:ext>
            </a:extLst>
          </p:cNvPr>
          <p:cNvCxnSpPr>
            <a:cxnSpLocks/>
            <a:stCxn id="43" idx="1"/>
            <a:endCxn id="41" idx="4"/>
          </p:cNvCxnSpPr>
          <p:nvPr/>
        </p:nvCxnSpPr>
        <p:spPr>
          <a:xfrm flipH="1" flipV="1">
            <a:off x="10254586" y="2908092"/>
            <a:ext cx="100981" cy="597586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72EA5A8-A73F-9B41-BABA-932105323453}"/>
              </a:ext>
            </a:extLst>
          </p:cNvPr>
          <p:cNvCxnSpPr>
            <a:cxnSpLocks/>
            <a:stCxn id="42" idx="6"/>
            <a:endCxn id="43" idx="2"/>
          </p:cNvCxnSpPr>
          <p:nvPr/>
        </p:nvCxnSpPr>
        <p:spPr>
          <a:xfrm>
            <a:off x="8967929" y="3559098"/>
            <a:ext cx="1286656" cy="169173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C566893-63BF-E94D-BF40-97EDEFECDE94}"/>
              </a:ext>
            </a:extLst>
          </p:cNvPr>
          <p:cNvCxnSpPr>
            <a:cxnSpLocks/>
            <a:stCxn id="44" idx="6"/>
            <a:endCxn id="45" idx="2"/>
          </p:cNvCxnSpPr>
          <p:nvPr/>
        </p:nvCxnSpPr>
        <p:spPr>
          <a:xfrm flipV="1">
            <a:off x="10254584" y="5181978"/>
            <a:ext cx="1025126" cy="308365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DD49E2C0-1313-2940-A0DC-00BEBD201099}"/>
              </a:ext>
            </a:extLst>
          </p:cNvPr>
          <p:cNvSpPr/>
          <p:nvPr/>
        </p:nvSpPr>
        <p:spPr>
          <a:xfrm>
            <a:off x="7920120" y="51998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1C767CD-2F28-6642-A0E8-95CF75882CE7}"/>
              </a:ext>
            </a:extLst>
          </p:cNvPr>
          <p:cNvSpPr txBox="1"/>
          <p:nvPr/>
        </p:nvSpPr>
        <p:spPr>
          <a:xfrm>
            <a:off x="8069180" y="2908092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03A9724-1F38-2E40-B066-81FEBF58B3AA}"/>
              </a:ext>
            </a:extLst>
          </p:cNvPr>
          <p:cNvSpPr txBox="1"/>
          <p:nvPr/>
        </p:nvSpPr>
        <p:spPr>
          <a:xfrm>
            <a:off x="11515848" y="545135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6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0957333-58AF-4947-896B-A439ED72BF07}"/>
              </a:ext>
            </a:extLst>
          </p:cNvPr>
          <p:cNvSpPr txBox="1"/>
          <p:nvPr/>
        </p:nvSpPr>
        <p:spPr>
          <a:xfrm>
            <a:off x="9952705" y="574194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FA6732F-2901-C44D-910C-B5B6B9C66A09}"/>
              </a:ext>
            </a:extLst>
          </p:cNvPr>
          <p:cNvSpPr txBox="1"/>
          <p:nvPr/>
        </p:nvSpPr>
        <p:spPr>
          <a:xfrm>
            <a:off x="8103736" y="480621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EC2C313-A4D0-7946-873C-66D343287232}"/>
              </a:ext>
            </a:extLst>
          </p:cNvPr>
          <p:cNvSpPr txBox="1"/>
          <p:nvPr/>
        </p:nvSpPr>
        <p:spPr>
          <a:xfrm>
            <a:off x="11038177" y="3563568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CCC80B9-627C-6540-9F61-C5723C936F0B}"/>
              </a:ext>
            </a:extLst>
          </p:cNvPr>
          <p:cNvSpPr txBox="1"/>
          <p:nvPr/>
        </p:nvSpPr>
        <p:spPr>
          <a:xfrm>
            <a:off x="10458366" y="203310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/>
              <p:nvPr/>
            </p:nvSpPr>
            <p:spPr>
              <a:xfrm>
                <a:off x="3813810" y="1452297"/>
                <a:ext cx="6096000" cy="8838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Given Model structure: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d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</m:d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810" y="1452297"/>
                <a:ext cx="6096000" cy="883896"/>
              </a:xfrm>
              <a:prstGeom prst="rect">
                <a:avLst/>
              </a:prstGeom>
              <a:blipFill>
                <a:blip r:embed="rId4"/>
                <a:stretch>
                  <a:fillRect l="-1663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itle 1">
            <a:extLst>
              <a:ext uri="{FF2B5EF4-FFF2-40B4-BE49-F238E27FC236}">
                <a16:creationId xmlns:a16="http://schemas.microsoft.com/office/drawing/2014/main" id="{FD08B00A-E735-414A-BBEB-D4DD41C66075}"/>
              </a:ext>
            </a:extLst>
          </p:cNvPr>
          <p:cNvSpPr txBox="1">
            <a:spLocks/>
          </p:cNvSpPr>
          <p:nvPr/>
        </p:nvSpPr>
        <p:spPr>
          <a:xfrm>
            <a:off x="573024" y="4474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 baseline="0">
                <a:solidFill>
                  <a:srgbClr val="007155"/>
                </a:solidFill>
                <a:latin typeface="Times New Roman" charset="0"/>
                <a:ea typeface="+mj-ea"/>
                <a:cs typeface="+mj-cs"/>
              </a:defRPr>
            </a:lvl1pPr>
          </a:lstStyle>
          <a:p>
            <a:r>
              <a:rPr lang="en-US" dirty="0"/>
              <a:t>Recap: KT45</a:t>
            </a:r>
            <a:r>
              <a:rPr lang="en-US" i="1" baseline="30000" dirty="0"/>
              <a:t>n</a:t>
            </a:r>
            <a:r>
              <a:rPr lang="en-US" dirty="0"/>
              <a:t> syntax &amp; Semantics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9829C-7F23-FD42-9F2A-94BC5EAFC915}"/>
                  </a:ext>
                </a:extLst>
              </p:cNvPr>
              <p:cNvSpPr txBox="1"/>
              <p:nvPr/>
            </p:nvSpPr>
            <p:spPr>
              <a:xfrm>
                <a:off x="6187253" y="817315"/>
                <a:ext cx="672183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⊤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⊥ 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¬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m:rPr>
                          <m:nor/>
                        </m:rPr>
                        <a:rPr lang="en-US" sz="180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89829C-7F23-FD42-9F2A-94BC5EAFC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253" y="817315"/>
                <a:ext cx="6721830" cy="646331"/>
              </a:xfrm>
              <a:prstGeom prst="rect">
                <a:avLst/>
              </a:prstGeom>
              <a:blipFill>
                <a:blip r:embed="rId5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E5B859CB-FEEE-714B-ACE4-90B9E4767C4D}"/>
              </a:ext>
            </a:extLst>
          </p:cNvPr>
          <p:cNvCxnSpPr>
            <a:cxnSpLocks/>
            <a:stCxn id="67" idx="4"/>
            <a:endCxn id="45" idx="3"/>
          </p:cNvCxnSpPr>
          <p:nvPr/>
        </p:nvCxnSpPr>
        <p:spPr>
          <a:xfrm rot="5400000" flipH="1" flipV="1">
            <a:off x="9610382" y="4059082"/>
            <a:ext cx="424821" cy="3115798"/>
          </a:xfrm>
          <a:prstGeom prst="curvedConnector3">
            <a:avLst>
              <a:gd name="adj1" fmla="val -167097"/>
            </a:avLst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6C8025C-5BB0-C641-8522-E729026BA127}"/>
              </a:ext>
            </a:extLst>
          </p:cNvPr>
          <p:cNvCxnSpPr>
            <a:cxnSpLocks/>
            <a:endCxn id="67" idx="6"/>
          </p:cNvCxnSpPr>
          <p:nvPr/>
        </p:nvCxnSpPr>
        <p:spPr>
          <a:xfrm flipH="1" flipV="1">
            <a:off x="8609667" y="5514598"/>
            <a:ext cx="991266" cy="49577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BC99868-233C-3649-B5B4-8A3D11A97744}"/>
              </a:ext>
            </a:extLst>
          </p:cNvPr>
          <p:cNvSpPr txBox="1"/>
          <p:nvPr/>
        </p:nvSpPr>
        <p:spPr>
          <a:xfrm>
            <a:off x="9303370" y="3728270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</a:t>
            </a:r>
          </a:p>
          <a:p>
            <a:endParaRPr lang="en-US" baseline="-25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6D727F4-42E9-A44D-91A4-1026B3C80F4B}"/>
              </a:ext>
            </a:extLst>
          </p:cNvPr>
          <p:cNvSpPr txBox="1"/>
          <p:nvPr/>
        </p:nvSpPr>
        <p:spPr>
          <a:xfrm>
            <a:off x="10562570" y="2803857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1, </a:t>
            </a:r>
            <a:r>
              <a:rPr lang="en-US" dirty="0"/>
              <a:t>R</a:t>
            </a:r>
            <a:r>
              <a:rPr lang="en-US" baseline="-25000" dirty="0"/>
              <a:t>2</a:t>
            </a:r>
          </a:p>
          <a:p>
            <a:endParaRPr lang="en-US" baseline="-25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EF434A1-B4AC-D34F-9107-C9CB62F9F98E}"/>
              </a:ext>
            </a:extLst>
          </p:cNvPr>
          <p:cNvSpPr txBox="1"/>
          <p:nvPr/>
        </p:nvSpPr>
        <p:spPr>
          <a:xfrm>
            <a:off x="8760185" y="5122687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1, </a:t>
            </a:r>
            <a:r>
              <a:rPr lang="en-US" dirty="0"/>
              <a:t>R</a:t>
            </a:r>
            <a:r>
              <a:rPr lang="en-US" baseline="-25000" dirty="0"/>
              <a:t>2</a:t>
            </a:r>
          </a:p>
          <a:p>
            <a:endParaRPr lang="en-US" baseline="-25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532C61-E726-4445-AE98-236FB507B3BB}"/>
              </a:ext>
            </a:extLst>
          </p:cNvPr>
          <p:cNvSpPr txBox="1"/>
          <p:nvPr/>
        </p:nvSpPr>
        <p:spPr>
          <a:xfrm>
            <a:off x="8940410" y="2665817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1, </a:t>
            </a:r>
            <a:r>
              <a:rPr lang="en-US" dirty="0"/>
              <a:t>R</a:t>
            </a:r>
            <a:r>
              <a:rPr lang="en-US" baseline="-25000" dirty="0"/>
              <a:t>2</a:t>
            </a:r>
          </a:p>
          <a:p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846776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951374"/>
                <a:ext cx="7461566" cy="410779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en-US" sz="2000" dirty="0"/>
                  <a:t>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m:rPr>
                        <m:nor/>
                      </m:rPr>
                      <a:rPr lang="en-US" sz="2000"/>
                      <m:t>⊩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000" b="0" dirty="0"/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Recall: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/>
                      <m:t>⊩</m:t>
                    </m:r>
                  </m:oMath>
                </a14:m>
                <a:r>
                  <a:rPr lang="en-US" dirty="0"/>
                  <a:t> K</a:t>
                </a:r>
                <a:r>
                  <a:rPr lang="en-US" baseline="-25000" dirty="0"/>
                  <a:t>i</a:t>
                </a:r>
                <a:r>
                  <a:rPr lang="en-US" dirty="0"/>
                  <a:t> 𝜑  </a:t>
                </a:r>
                <a:r>
                  <a:rPr lang="en-US" dirty="0" err="1"/>
                  <a:t>iff</a:t>
                </a:r>
                <a:r>
                  <a:rPr lang="en-US" dirty="0"/>
                  <a:t> ∀ w’ ∈ W (R</a:t>
                </a:r>
                <a:r>
                  <a:rPr lang="en-US" baseline="-25000" dirty="0"/>
                  <a:t>i</a:t>
                </a:r>
                <a:r>
                  <a:rPr lang="en-US" dirty="0"/>
                  <a:t>(w, w’)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w’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⊩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For each w in R</a:t>
                </a:r>
                <a:r>
                  <a:rPr lang="en-US" baseline="-25000" dirty="0"/>
                  <a:t>1</a:t>
                </a:r>
                <a:r>
                  <a:rPr lang="en-US" dirty="0"/>
                  <a:t>(w</a:t>
                </a:r>
                <a:r>
                  <a:rPr lang="en-US" baseline="-25000" dirty="0"/>
                  <a:t>3</a:t>
                </a:r>
                <a:r>
                  <a:rPr lang="en-US" dirty="0"/>
                  <a:t>, w), does 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⊩ </m:t>
                    </m:r>
                    <m:r>
                      <m:rPr>
                        <m:nor/>
                      </m:rPr>
                      <a:rPr lang="en-US" b="0" i="1" smtClean="0"/>
                      <m:t>p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1028700" lvl="1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First world to check: w</a:t>
                </a:r>
                <a:r>
                  <a:rPr lang="en-US" baseline="-25000" dirty="0"/>
                  <a:t>3</a:t>
                </a:r>
                <a:r>
                  <a:rPr lang="en-US" dirty="0"/>
                  <a:t> (by axiom T)</a:t>
                </a:r>
              </a:p>
              <a:p>
                <a:pPr marL="1028700" lvl="1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⊮</m:t>
                    </m:r>
                    <m:r>
                      <m:rPr>
                        <m:nor/>
                      </m:rPr>
                      <a:rPr lang="en-US" b="0" i="1" dirty="0" smtClean="0"/>
                      <m:t> </m:t>
                    </m:r>
                    <m:r>
                      <m:rPr>
                        <m:nor/>
                      </m:rPr>
                      <a:rPr lang="en-US" b="0" i="1" dirty="0" smtClean="0"/>
                      <m:t>p</m:t>
                    </m:r>
                  </m:oMath>
                </a14:m>
                <a:endParaRPr lang="en-US" b="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m:rPr>
                        <m:nor/>
                      </m:rPr>
                      <a:rPr lang="en-US" sz="2000"/>
                      <m:t>⊩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000" dirty="0"/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m:rPr>
                        <m:nor/>
                      </m:rPr>
                      <a:rPr lang="en-US" sz="1600"/>
                      <m:t>⊩</m:t>
                    </m:r>
                  </m:oMath>
                </a14:m>
                <a:r>
                  <a:rPr lang="en-US" sz="1600" dirty="0"/>
                  <a:t> p?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sz="1600"/>
                      <m:t>⊩</m:t>
                    </m:r>
                  </m:oMath>
                </a14:m>
                <a:r>
                  <a:rPr lang="en-US" sz="1600" dirty="0"/>
                  <a:t> p?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m:rPr>
                        <m:nor/>
                      </m:rPr>
                      <a:rPr lang="en-US" sz="2000"/>
                      <m:t>⊩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00000"/>
                  </a:lnSpc>
                </a:pPr>
                <a:endParaRPr lang="en-US" sz="1600" dirty="0"/>
              </a:p>
              <a:p>
                <a:pPr lvl="1" indent="0">
                  <a:lnSpc>
                    <a:spcPct val="100000"/>
                  </a:lnSpc>
                  <a:buNone/>
                </a:pPr>
                <a:endParaRPr lang="en-US" b="0" i="1" dirty="0"/>
              </a:p>
              <a:p>
                <a:pPr marL="10287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2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951374"/>
                <a:ext cx="7461566" cy="4107790"/>
              </a:xfrm>
              <a:blipFill>
                <a:blip r:embed="rId3"/>
                <a:stretch>
                  <a:fillRect l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E9964DB9-DBB9-3346-A495-34FCC00B8143}"/>
              </a:ext>
            </a:extLst>
          </p:cNvPr>
          <p:cNvSpPr/>
          <p:nvPr/>
        </p:nvSpPr>
        <p:spPr>
          <a:xfrm>
            <a:off x="9909812" y="2278505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71DCA8A-C831-6F4C-9296-0FBE9D316D5F}"/>
              </a:ext>
            </a:extLst>
          </p:cNvPr>
          <p:cNvSpPr/>
          <p:nvPr/>
        </p:nvSpPr>
        <p:spPr>
          <a:xfrm>
            <a:off x="8278382" y="32443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6358E07-982F-C04E-894C-38F3780BF505}"/>
              </a:ext>
            </a:extLst>
          </p:cNvPr>
          <p:cNvSpPr/>
          <p:nvPr/>
        </p:nvSpPr>
        <p:spPr>
          <a:xfrm>
            <a:off x="10254585" y="3413477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82C6B83-2E82-174D-9E23-E8107ECA97D8}"/>
              </a:ext>
            </a:extLst>
          </p:cNvPr>
          <p:cNvSpPr/>
          <p:nvPr/>
        </p:nvSpPr>
        <p:spPr>
          <a:xfrm>
            <a:off x="9565037" y="5175549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E30D7F3-358F-494C-A686-93F5A147CA2D}"/>
              </a:ext>
            </a:extLst>
          </p:cNvPr>
          <p:cNvSpPr/>
          <p:nvPr/>
        </p:nvSpPr>
        <p:spPr>
          <a:xfrm>
            <a:off x="11279710" y="486718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74E24BE-ACAC-4040-9CE8-1682784051D5}"/>
              </a:ext>
            </a:extLst>
          </p:cNvPr>
          <p:cNvCxnSpPr>
            <a:cxnSpLocks/>
            <a:stCxn id="42" idx="7"/>
            <a:endCxn id="41" idx="3"/>
          </p:cNvCxnSpPr>
          <p:nvPr/>
        </p:nvCxnSpPr>
        <p:spPr>
          <a:xfrm flipV="1">
            <a:off x="8866947" y="2815891"/>
            <a:ext cx="1143847" cy="520614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7AE41C7-44C2-7B40-B3DA-D17B1BEECFF8}"/>
              </a:ext>
            </a:extLst>
          </p:cNvPr>
          <p:cNvCxnSpPr>
            <a:cxnSpLocks/>
            <a:stCxn id="43" idx="1"/>
            <a:endCxn id="41" idx="4"/>
          </p:cNvCxnSpPr>
          <p:nvPr/>
        </p:nvCxnSpPr>
        <p:spPr>
          <a:xfrm flipH="1" flipV="1">
            <a:off x="10254586" y="2908092"/>
            <a:ext cx="100981" cy="597586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72EA5A8-A73F-9B41-BABA-932105323453}"/>
              </a:ext>
            </a:extLst>
          </p:cNvPr>
          <p:cNvCxnSpPr>
            <a:cxnSpLocks/>
            <a:stCxn id="42" idx="6"/>
            <a:endCxn id="43" idx="2"/>
          </p:cNvCxnSpPr>
          <p:nvPr/>
        </p:nvCxnSpPr>
        <p:spPr>
          <a:xfrm>
            <a:off x="8967929" y="3559098"/>
            <a:ext cx="1286656" cy="169173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C566893-63BF-E94D-BF40-97EDEFECDE94}"/>
              </a:ext>
            </a:extLst>
          </p:cNvPr>
          <p:cNvCxnSpPr>
            <a:cxnSpLocks/>
            <a:stCxn id="44" idx="6"/>
            <a:endCxn id="45" idx="2"/>
          </p:cNvCxnSpPr>
          <p:nvPr/>
        </p:nvCxnSpPr>
        <p:spPr>
          <a:xfrm flipV="1">
            <a:off x="10254584" y="5181978"/>
            <a:ext cx="1025126" cy="308365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DD49E2C0-1313-2940-A0DC-00BEBD201099}"/>
              </a:ext>
            </a:extLst>
          </p:cNvPr>
          <p:cNvSpPr/>
          <p:nvPr/>
        </p:nvSpPr>
        <p:spPr>
          <a:xfrm>
            <a:off x="7920120" y="51998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1C767CD-2F28-6642-A0E8-95CF75882CE7}"/>
              </a:ext>
            </a:extLst>
          </p:cNvPr>
          <p:cNvSpPr txBox="1"/>
          <p:nvPr/>
        </p:nvSpPr>
        <p:spPr>
          <a:xfrm>
            <a:off x="8069180" y="2908092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03A9724-1F38-2E40-B066-81FEBF58B3AA}"/>
              </a:ext>
            </a:extLst>
          </p:cNvPr>
          <p:cNvSpPr txBox="1"/>
          <p:nvPr/>
        </p:nvSpPr>
        <p:spPr>
          <a:xfrm>
            <a:off x="11515848" y="545135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6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0957333-58AF-4947-896B-A439ED72BF07}"/>
              </a:ext>
            </a:extLst>
          </p:cNvPr>
          <p:cNvSpPr txBox="1"/>
          <p:nvPr/>
        </p:nvSpPr>
        <p:spPr>
          <a:xfrm>
            <a:off x="9952705" y="574194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FA6732F-2901-C44D-910C-B5B6B9C66A09}"/>
              </a:ext>
            </a:extLst>
          </p:cNvPr>
          <p:cNvSpPr txBox="1"/>
          <p:nvPr/>
        </p:nvSpPr>
        <p:spPr>
          <a:xfrm>
            <a:off x="8103736" y="480621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EC2C313-A4D0-7946-873C-66D343287232}"/>
              </a:ext>
            </a:extLst>
          </p:cNvPr>
          <p:cNvSpPr txBox="1"/>
          <p:nvPr/>
        </p:nvSpPr>
        <p:spPr>
          <a:xfrm>
            <a:off x="11038177" y="3563568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CCC80B9-627C-6540-9F61-C5723C936F0B}"/>
              </a:ext>
            </a:extLst>
          </p:cNvPr>
          <p:cNvSpPr txBox="1"/>
          <p:nvPr/>
        </p:nvSpPr>
        <p:spPr>
          <a:xfrm>
            <a:off x="10458366" y="203310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/>
              <p:nvPr/>
            </p:nvSpPr>
            <p:spPr>
              <a:xfrm>
                <a:off x="3813810" y="1452297"/>
                <a:ext cx="6096000" cy="8838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Given Model structure: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d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</m:d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810" y="1452297"/>
                <a:ext cx="6096000" cy="883896"/>
              </a:xfrm>
              <a:prstGeom prst="rect">
                <a:avLst/>
              </a:prstGeom>
              <a:blipFill>
                <a:blip r:embed="rId4"/>
                <a:stretch>
                  <a:fillRect l="-1663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itle 1">
            <a:extLst>
              <a:ext uri="{FF2B5EF4-FFF2-40B4-BE49-F238E27FC236}">
                <a16:creationId xmlns:a16="http://schemas.microsoft.com/office/drawing/2014/main" id="{FD08B00A-E735-414A-BBEB-D4DD41C66075}"/>
              </a:ext>
            </a:extLst>
          </p:cNvPr>
          <p:cNvSpPr txBox="1">
            <a:spLocks/>
          </p:cNvSpPr>
          <p:nvPr/>
        </p:nvSpPr>
        <p:spPr>
          <a:xfrm>
            <a:off x="573024" y="4474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 baseline="0">
                <a:solidFill>
                  <a:srgbClr val="007155"/>
                </a:solidFill>
                <a:latin typeface="Times New Roman" charset="0"/>
                <a:ea typeface="+mj-ea"/>
                <a:cs typeface="+mj-cs"/>
              </a:defRPr>
            </a:lvl1pPr>
          </a:lstStyle>
          <a:p>
            <a:r>
              <a:rPr lang="en-US" dirty="0"/>
              <a:t>Recap: Evaluating formulas in KT45</a:t>
            </a:r>
            <a:r>
              <a:rPr lang="en-US" i="1" baseline="30000" dirty="0"/>
              <a:t>n</a:t>
            </a:r>
            <a:r>
              <a:rPr lang="en-US" dirty="0"/>
              <a:t> </a:t>
            </a: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E5B859CB-FEEE-714B-ACE4-90B9E4767C4D}"/>
              </a:ext>
            </a:extLst>
          </p:cNvPr>
          <p:cNvCxnSpPr>
            <a:cxnSpLocks/>
            <a:stCxn id="67" idx="4"/>
            <a:endCxn id="45" idx="3"/>
          </p:cNvCxnSpPr>
          <p:nvPr/>
        </p:nvCxnSpPr>
        <p:spPr>
          <a:xfrm rot="5400000" flipH="1" flipV="1">
            <a:off x="9610382" y="4059082"/>
            <a:ext cx="424821" cy="3115798"/>
          </a:xfrm>
          <a:prstGeom prst="curvedConnector3">
            <a:avLst>
              <a:gd name="adj1" fmla="val -167097"/>
            </a:avLst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6C8025C-5BB0-C641-8522-E729026BA127}"/>
              </a:ext>
            </a:extLst>
          </p:cNvPr>
          <p:cNvCxnSpPr>
            <a:cxnSpLocks/>
            <a:endCxn id="67" idx="6"/>
          </p:cNvCxnSpPr>
          <p:nvPr/>
        </p:nvCxnSpPr>
        <p:spPr>
          <a:xfrm flipH="1" flipV="1">
            <a:off x="8609667" y="5514598"/>
            <a:ext cx="991266" cy="49577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BC99868-233C-3649-B5B4-8A3D11A97744}"/>
              </a:ext>
            </a:extLst>
          </p:cNvPr>
          <p:cNvSpPr txBox="1"/>
          <p:nvPr/>
        </p:nvSpPr>
        <p:spPr>
          <a:xfrm>
            <a:off x="9303370" y="3728270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</a:t>
            </a:r>
          </a:p>
          <a:p>
            <a:endParaRPr lang="en-US" baseline="-25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6D727F4-42E9-A44D-91A4-1026B3C80F4B}"/>
              </a:ext>
            </a:extLst>
          </p:cNvPr>
          <p:cNvSpPr txBox="1"/>
          <p:nvPr/>
        </p:nvSpPr>
        <p:spPr>
          <a:xfrm>
            <a:off x="10562570" y="2803857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1, </a:t>
            </a:r>
            <a:r>
              <a:rPr lang="en-US" dirty="0"/>
              <a:t>R</a:t>
            </a:r>
            <a:r>
              <a:rPr lang="en-US" baseline="-25000" dirty="0"/>
              <a:t>2</a:t>
            </a:r>
          </a:p>
          <a:p>
            <a:endParaRPr lang="en-US" baseline="-25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EF434A1-B4AC-D34F-9107-C9CB62F9F98E}"/>
              </a:ext>
            </a:extLst>
          </p:cNvPr>
          <p:cNvSpPr txBox="1"/>
          <p:nvPr/>
        </p:nvSpPr>
        <p:spPr>
          <a:xfrm>
            <a:off x="8760185" y="5122687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1, </a:t>
            </a:r>
            <a:r>
              <a:rPr lang="en-US" dirty="0"/>
              <a:t>R</a:t>
            </a:r>
            <a:r>
              <a:rPr lang="en-US" baseline="-25000" dirty="0"/>
              <a:t>2</a:t>
            </a:r>
          </a:p>
          <a:p>
            <a:endParaRPr lang="en-US" baseline="-25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532C61-E726-4445-AE98-236FB507B3BB}"/>
              </a:ext>
            </a:extLst>
          </p:cNvPr>
          <p:cNvSpPr txBox="1"/>
          <p:nvPr/>
        </p:nvSpPr>
        <p:spPr>
          <a:xfrm>
            <a:off x="8940410" y="2665817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1, </a:t>
            </a:r>
            <a:r>
              <a:rPr lang="en-US" dirty="0"/>
              <a:t>R</a:t>
            </a:r>
            <a:r>
              <a:rPr lang="en-US" baseline="-25000" dirty="0"/>
              <a:t>2</a:t>
            </a:r>
          </a:p>
          <a:p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636525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2127287"/>
                <a:ext cx="7461566" cy="410779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000" dirty="0"/>
                  <a:t>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m:rPr>
                        <m:nor/>
                      </m:rPr>
                      <a:rPr lang="en-US" sz="2000"/>
                      <m:t>⊩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000" dirty="0"/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Recall: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/>
                      <m:t>⊩</m:t>
                    </m:r>
                  </m:oMath>
                </a14:m>
                <a:r>
                  <a:rPr lang="en-US" dirty="0"/>
                  <a:t> K</a:t>
                </a:r>
                <a:r>
                  <a:rPr lang="en-US" baseline="-25000" dirty="0"/>
                  <a:t>i</a:t>
                </a:r>
                <a:r>
                  <a:rPr lang="en-US" dirty="0"/>
                  <a:t> 𝜑  </a:t>
                </a:r>
                <a:r>
                  <a:rPr lang="en-US" dirty="0" err="1"/>
                  <a:t>iff</a:t>
                </a:r>
                <a:r>
                  <a:rPr lang="en-US" dirty="0"/>
                  <a:t> ∀ w’ ∈ W (R</a:t>
                </a:r>
                <a:r>
                  <a:rPr lang="en-US" baseline="-25000" dirty="0"/>
                  <a:t>i</a:t>
                </a:r>
                <a:r>
                  <a:rPr lang="en-US" dirty="0"/>
                  <a:t>(w, w’)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w’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⊩ 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For each w in R</a:t>
                </a:r>
                <a:r>
                  <a:rPr lang="en-US" baseline="-25000" dirty="0"/>
                  <a:t>1</a:t>
                </a:r>
                <a:r>
                  <a:rPr lang="en-US" dirty="0"/>
                  <a:t>(w</a:t>
                </a:r>
                <a:r>
                  <a:rPr lang="en-US" baseline="-25000" dirty="0"/>
                  <a:t>3</a:t>
                </a:r>
                <a:r>
                  <a:rPr lang="en-US" dirty="0"/>
                  <a:t>, w), does w</a:t>
                </a:r>
                <a:r>
                  <a:rPr lang="en-US" baseline="-25000" dirty="0"/>
                  <a:t>3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⊩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i="1"/>
                      <m:t>p</m:t>
                    </m:r>
                  </m:oMath>
                </a14:m>
                <a:r>
                  <a:rPr lang="en-US" dirty="0"/>
                  <a:t>? </a:t>
                </a:r>
              </a:p>
              <a:p>
                <a:pPr marL="10287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m:rPr>
                        <m:nor/>
                      </m:rPr>
                      <a:rPr lang="en-US"/>
                      <m:t>⊩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/>
                      <m:t>p</m:t>
                    </m:r>
                    <m:r>
                      <m:rPr>
                        <m:nor/>
                      </m:rPr>
                      <a:rPr lang="en-US" dirty="0"/>
                      <m:t>?</m:t>
                    </m:r>
                  </m:oMath>
                </a14:m>
                <a:endParaRPr lang="en-US" dirty="0"/>
              </a:p>
              <a:p>
                <a:pPr marL="10287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/>
                      <m:t>⊩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/>
                      <m:t>p</m:t>
                    </m:r>
                    <m:r>
                      <m:rPr>
                        <m:nor/>
                      </m:rPr>
                      <a:rPr lang="en-US" dirty="0"/>
                      <m:t>?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sz="2000" dirty="0"/>
                  <a:t>Agent 1 doesn’t know if agent 2 knows p.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2127287"/>
                <a:ext cx="7461566" cy="4107790"/>
              </a:xfrm>
              <a:blipFill>
                <a:blip r:embed="rId3"/>
                <a:stretch>
                  <a:fillRect l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E9964DB9-DBB9-3346-A495-34FCC00B8143}"/>
              </a:ext>
            </a:extLst>
          </p:cNvPr>
          <p:cNvSpPr/>
          <p:nvPr/>
        </p:nvSpPr>
        <p:spPr>
          <a:xfrm>
            <a:off x="9909812" y="2278505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71DCA8A-C831-6F4C-9296-0FBE9D316D5F}"/>
              </a:ext>
            </a:extLst>
          </p:cNvPr>
          <p:cNvSpPr/>
          <p:nvPr/>
        </p:nvSpPr>
        <p:spPr>
          <a:xfrm>
            <a:off x="8278382" y="32443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6358E07-982F-C04E-894C-38F3780BF505}"/>
              </a:ext>
            </a:extLst>
          </p:cNvPr>
          <p:cNvSpPr/>
          <p:nvPr/>
        </p:nvSpPr>
        <p:spPr>
          <a:xfrm>
            <a:off x="10254585" y="3413477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82C6B83-2E82-174D-9E23-E8107ECA97D8}"/>
              </a:ext>
            </a:extLst>
          </p:cNvPr>
          <p:cNvSpPr/>
          <p:nvPr/>
        </p:nvSpPr>
        <p:spPr>
          <a:xfrm>
            <a:off x="9565037" y="5175549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E30D7F3-358F-494C-A686-93F5A147CA2D}"/>
              </a:ext>
            </a:extLst>
          </p:cNvPr>
          <p:cNvSpPr/>
          <p:nvPr/>
        </p:nvSpPr>
        <p:spPr>
          <a:xfrm>
            <a:off x="11279710" y="486718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74E24BE-ACAC-4040-9CE8-1682784051D5}"/>
              </a:ext>
            </a:extLst>
          </p:cNvPr>
          <p:cNvCxnSpPr>
            <a:cxnSpLocks/>
            <a:stCxn id="42" idx="7"/>
            <a:endCxn id="41" idx="3"/>
          </p:cNvCxnSpPr>
          <p:nvPr/>
        </p:nvCxnSpPr>
        <p:spPr>
          <a:xfrm flipV="1">
            <a:off x="8866947" y="2815891"/>
            <a:ext cx="1143847" cy="520614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7AE41C7-44C2-7B40-B3DA-D17B1BEECFF8}"/>
              </a:ext>
            </a:extLst>
          </p:cNvPr>
          <p:cNvCxnSpPr>
            <a:cxnSpLocks/>
            <a:stCxn id="43" idx="1"/>
            <a:endCxn id="41" idx="4"/>
          </p:cNvCxnSpPr>
          <p:nvPr/>
        </p:nvCxnSpPr>
        <p:spPr>
          <a:xfrm flipH="1" flipV="1">
            <a:off x="10254586" y="2908092"/>
            <a:ext cx="100981" cy="597586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72EA5A8-A73F-9B41-BABA-932105323453}"/>
              </a:ext>
            </a:extLst>
          </p:cNvPr>
          <p:cNvCxnSpPr>
            <a:cxnSpLocks/>
            <a:stCxn id="42" idx="6"/>
            <a:endCxn id="43" idx="2"/>
          </p:cNvCxnSpPr>
          <p:nvPr/>
        </p:nvCxnSpPr>
        <p:spPr>
          <a:xfrm>
            <a:off x="8967929" y="3559098"/>
            <a:ext cx="1286656" cy="169173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C566893-63BF-E94D-BF40-97EDEFECDE94}"/>
              </a:ext>
            </a:extLst>
          </p:cNvPr>
          <p:cNvCxnSpPr>
            <a:cxnSpLocks/>
            <a:stCxn id="44" idx="6"/>
            <a:endCxn id="45" idx="2"/>
          </p:cNvCxnSpPr>
          <p:nvPr/>
        </p:nvCxnSpPr>
        <p:spPr>
          <a:xfrm flipV="1">
            <a:off x="10254584" y="5181978"/>
            <a:ext cx="1025126" cy="308365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DD49E2C0-1313-2940-A0DC-00BEBD201099}"/>
              </a:ext>
            </a:extLst>
          </p:cNvPr>
          <p:cNvSpPr/>
          <p:nvPr/>
        </p:nvSpPr>
        <p:spPr>
          <a:xfrm>
            <a:off x="7920120" y="51998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1C767CD-2F28-6642-A0E8-95CF75882CE7}"/>
              </a:ext>
            </a:extLst>
          </p:cNvPr>
          <p:cNvSpPr txBox="1"/>
          <p:nvPr/>
        </p:nvSpPr>
        <p:spPr>
          <a:xfrm>
            <a:off x="8069180" y="2908092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03A9724-1F38-2E40-B066-81FEBF58B3AA}"/>
              </a:ext>
            </a:extLst>
          </p:cNvPr>
          <p:cNvSpPr txBox="1"/>
          <p:nvPr/>
        </p:nvSpPr>
        <p:spPr>
          <a:xfrm>
            <a:off x="11515848" y="545135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6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0957333-58AF-4947-896B-A439ED72BF07}"/>
              </a:ext>
            </a:extLst>
          </p:cNvPr>
          <p:cNvSpPr txBox="1"/>
          <p:nvPr/>
        </p:nvSpPr>
        <p:spPr>
          <a:xfrm>
            <a:off x="9952705" y="574194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FA6732F-2901-C44D-910C-B5B6B9C66A09}"/>
              </a:ext>
            </a:extLst>
          </p:cNvPr>
          <p:cNvSpPr txBox="1"/>
          <p:nvPr/>
        </p:nvSpPr>
        <p:spPr>
          <a:xfrm>
            <a:off x="8103736" y="480621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EC2C313-A4D0-7946-873C-66D343287232}"/>
              </a:ext>
            </a:extLst>
          </p:cNvPr>
          <p:cNvSpPr txBox="1"/>
          <p:nvPr/>
        </p:nvSpPr>
        <p:spPr>
          <a:xfrm>
            <a:off x="11038177" y="3563568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CCC80B9-627C-6540-9F61-C5723C936F0B}"/>
              </a:ext>
            </a:extLst>
          </p:cNvPr>
          <p:cNvSpPr txBox="1"/>
          <p:nvPr/>
        </p:nvSpPr>
        <p:spPr>
          <a:xfrm>
            <a:off x="10458366" y="203310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/>
              <p:nvPr/>
            </p:nvSpPr>
            <p:spPr>
              <a:xfrm>
                <a:off x="3813810" y="1452297"/>
                <a:ext cx="6096000" cy="8838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Given Model structure: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d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</m:d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810" y="1452297"/>
                <a:ext cx="6096000" cy="883896"/>
              </a:xfrm>
              <a:prstGeom prst="rect">
                <a:avLst/>
              </a:prstGeom>
              <a:blipFill>
                <a:blip r:embed="rId4"/>
                <a:stretch>
                  <a:fillRect l="-1663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itle 1">
            <a:extLst>
              <a:ext uri="{FF2B5EF4-FFF2-40B4-BE49-F238E27FC236}">
                <a16:creationId xmlns:a16="http://schemas.microsoft.com/office/drawing/2014/main" id="{FD08B00A-E735-414A-BBEB-D4DD41C66075}"/>
              </a:ext>
            </a:extLst>
          </p:cNvPr>
          <p:cNvSpPr txBox="1">
            <a:spLocks/>
          </p:cNvSpPr>
          <p:nvPr/>
        </p:nvSpPr>
        <p:spPr>
          <a:xfrm>
            <a:off x="573024" y="4474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 baseline="0">
                <a:solidFill>
                  <a:srgbClr val="007155"/>
                </a:solidFill>
                <a:latin typeface="Times New Roman" charset="0"/>
                <a:ea typeface="+mj-ea"/>
                <a:cs typeface="+mj-cs"/>
              </a:defRPr>
            </a:lvl1pPr>
          </a:lstStyle>
          <a:p>
            <a:r>
              <a:rPr lang="en-US" dirty="0"/>
              <a:t>Recap: Evaluating formulas in KT45</a:t>
            </a:r>
            <a:r>
              <a:rPr lang="en-US" i="1" baseline="30000" dirty="0"/>
              <a:t>n</a:t>
            </a:r>
            <a:r>
              <a:rPr lang="en-US" dirty="0"/>
              <a:t> </a:t>
            </a: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E5B859CB-FEEE-714B-ACE4-90B9E4767C4D}"/>
              </a:ext>
            </a:extLst>
          </p:cNvPr>
          <p:cNvCxnSpPr>
            <a:cxnSpLocks/>
            <a:stCxn id="67" idx="4"/>
            <a:endCxn id="45" idx="3"/>
          </p:cNvCxnSpPr>
          <p:nvPr/>
        </p:nvCxnSpPr>
        <p:spPr>
          <a:xfrm rot="5400000" flipH="1" flipV="1">
            <a:off x="9610382" y="4059082"/>
            <a:ext cx="424821" cy="3115798"/>
          </a:xfrm>
          <a:prstGeom prst="curvedConnector3">
            <a:avLst>
              <a:gd name="adj1" fmla="val -167097"/>
            </a:avLst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6C8025C-5BB0-C641-8522-E729026BA127}"/>
              </a:ext>
            </a:extLst>
          </p:cNvPr>
          <p:cNvCxnSpPr>
            <a:cxnSpLocks/>
            <a:endCxn id="67" idx="6"/>
          </p:cNvCxnSpPr>
          <p:nvPr/>
        </p:nvCxnSpPr>
        <p:spPr>
          <a:xfrm flipH="1" flipV="1">
            <a:off x="8609667" y="5514598"/>
            <a:ext cx="991266" cy="49577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BC99868-233C-3649-B5B4-8A3D11A97744}"/>
              </a:ext>
            </a:extLst>
          </p:cNvPr>
          <p:cNvSpPr txBox="1"/>
          <p:nvPr/>
        </p:nvSpPr>
        <p:spPr>
          <a:xfrm>
            <a:off x="9303370" y="3728270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</a:t>
            </a:r>
          </a:p>
          <a:p>
            <a:endParaRPr lang="en-US" baseline="-25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6D727F4-42E9-A44D-91A4-1026B3C80F4B}"/>
              </a:ext>
            </a:extLst>
          </p:cNvPr>
          <p:cNvSpPr txBox="1"/>
          <p:nvPr/>
        </p:nvSpPr>
        <p:spPr>
          <a:xfrm>
            <a:off x="10562570" y="2803857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1, </a:t>
            </a:r>
            <a:r>
              <a:rPr lang="en-US" dirty="0"/>
              <a:t>R</a:t>
            </a:r>
            <a:r>
              <a:rPr lang="en-US" baseline="-25000" dirty="0"/>
              <a:t>2</a:t>
            </a:r>
          </a:p>
          <a:p>
            <a:endParaRPr lang="en-US" baseline="-25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EF434A1-B4AC-D34F-9107-C9CB62F9F98E}"/>
              </a:ext>
            </a:extLst>
          </p:cNvPr>
          <p:cNvSpPr txBox="1"/>
          <p:nvPr/>
        </p:nvSpPr>
        <p:spPr>
          <a:xfrm>
            <a:off x="8760185" y="5122687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1, </a:t>
            </a:r>
            <a:r>
              <a:rPr lang="en-US" dirty="0"/>
              <a:t>R</a:t>
            </a:r>
            <a:r>
              <a:rPr lang="en-US" baseline="-25000" dirty="0"/>
              <a:t>2</a:t>
            </a:r>
          </a:p>
          <a:p>
            <a:endParaRPr lang="en-US" baseline="-25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532C61-E726-4445-AE98-236FB507B3BB}"/>
              </a:ext>
            </a:extLst>
          </p:cNvPr>
          <p:cNvSpPr txBox="1"/>
          <p:nvPr/>
        </p:nvSpPr>
        <p:spPr>
          <a:xfrm>
            <a:off x="8940410" y="2665817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1, </a:t>
            </a:r>
            <a:r>
              <a:rPr lang="en-US" dirty="0"/>
              <a:t>R</a:t>
            </a:r>
            <a:r>
              <a:rPr lang="en-US" baseline="-25000" dirty="0"/>
              <a:t>2</a:t>
            </a:r>
          </a:p>
          <a:p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203302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2127287"/>
                <a:ext cx="7461566" cy="410779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000" dirty="0"/>
                  <a:t>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m:rPr>
                        <m:nor/>
                      </m:rPr>
                      <a:rPr lang="en-US" sz="2000"/>
                      <m:t>⊩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000" dirty="0"/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Recall: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/>
                      <m:t>⊩</m:t>
                    </m:r>
                  </m:oMath>
                </a14:m>
                <a:r>
                  <a:rPr lang="en-US" dirty="0"/>
                  <a:t> K</a:t>
                </a:r>
                <a:r>
                  <a:rPr lang="en-US" baseline="-25000" dirty="0"/>
                  <a:t>i</a:t>
                </a:r>
                <a:r>
                  <a:rPr lang="en-US" dirty="0"/>
                  <a:t> 𝜑  </a:t>
                </a:r>
                <a:r>
                  <a:rPr lang="en-US" dirty="0" err="1"/>
                  <a:t>iff</a:t>
                </a:r>
                <a:r>
                  <a:rPr lang="en-US" dirty="0"/>
                  <a:t> ∀ w’ ∈ W (R</a:t>
                </a:r>
                <a:r>
                  <a:rPr lang="en-US" baseline="-25000" dirty="0"/>
                  <a:t>i</a:t>
                </a:r>
                <a:r>
                  <a:rPr lang="en-US" dirty="0"/>
                  <a:t>(w, w’)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w’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⊩ 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For each w in R</a:t>
                </a:r>
                <a:r>
                  <a:rPr lang="en-US" baseline="-25000" dirty="0"/>
                  <a:t>2</a:t>
                </a:r>
                <a:r>
                  <a:rPr lang="en-US" dirty="0"/>
                  <a:t>(w</a:t>
                </a:r>
                <a:r>
                  <a:rPr lang="en-US" baseline="-25000" dirty="0"/>
                  <a:t>3</a:t>
                </a:r>
                <a:r>
                  <a:rPr lang="en-US" dirty="0"/>
                  <a:t>, w), does w</a:t>
                </a:r>
                <a:r>
                  <a:rPr lang="en-US" baseline="-25000" dirty="0"/>
                  <a:t>3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⊩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i="1"/>
                      <m:t>p</m:t>
                    </m:r>
                  </m:oMath>
                </a14:m>
                <a:r>
                  <a:rPr lang="en-US" dirty="0"/>
                  <a:t>? </a:t>
                </a:r>
              </a:p>
              <a:p>
                <a:pPr marL="10287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m:rPr>
                        <m:nor/>
                      </m:rPr>
                      <a:rPr lang="en-US"/>
                      <m:t>⊩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/>
                      <m:t>p</m:t>
                    </m:r>
                    <m:r>
                      <m:rPr>
                        <m:nor/>
                      </m:rPr>
                      <a:rPr lang="en-US" dirty="0"/>
                      <m:t>?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sz="2000" dirty="0"/>
                  <a:t>Agent 2 doesn’t know if agent 1 knows p.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2127287"/>
                <a:ext cx="7461566" cy="4107790"/>
              </a:xfrm>
              <a:blipFill>
                <a:blip r:embed="rId3"/>
                <a:stretch>
                  <a:fillRect l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E9964DB9-DBB9-3346-A495-34FCC00B8143}"/>
              </a:ext>
            </a:extLst>
          </p:cNvPr>
          <p:cNvSpPr/>
          <p:nvPr/>
        </p:nvSpPr>
        <p:spPr>
          <a:xfrm>
            <a:off x="9909812" y="2278505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71DCA8A-C831-6F4C-9296-0FBE9D316D5F}"/>
              </a:ext>
            </a:extLst>
          </p:cNvPr>
          <p:cNvSpPr/>
          <p:nvPr/>
        </p:nvSpPr>
        <p:spPr>
          <a:xfrm>
            <a:off x="8278382" y="32443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6358E07-982F-C04E-894C-38F3780BF505}"/>
              </a:ext>
            </a:extLst>
          </p:cNvPr>
          <p:cNvSpPr/>
          <p:nvPr/>
        </p:nvSpPr>
        <p:spPr>
          <a:xfrm>
            <a:off x="10254585" y="3413477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82C6B83-2E82-174D-9E23-E8107ECA97D8}"/>
              </a:ext>
            </a:extLst>
          </p:cNvPr>
          <p:cNvSpPr/>
          <p:nvPr/>
        </p:nvSpPr>
        <p:spPr>
          <a:xfrm>
            <a:off x="9565037" y="5175549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E30D7F3-358F-494C-A686-93F5A147CA2D}"/>
              </a:ext>
            </a:extLst>
          </p:cNvPr>
          <p:cNvSpPr/>
          <p:nvPr/>
        </p:nvSpPr>
        <p:spPr>
          <a:xfrm>
            <a:off x="11279710" y="486718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74E24BE-ACAC-4040-9CE8-1682784051D5}"/>
              </a:ext>
            </a:extLst>
          </p:cNvPr>
          <p:cNvCxnSpPr>
            <a:cxnSpLocks/>
            <a:stCxn id="42" idx="7"/>
            <a:endCxn id="41" idx="3"/>
          </p:cNvCxnSpPr>
          <p:nvPr/>
        </p:nvCxnSpPr>
        <p:spPr>
          <a:xfrm flipV="1">
            <a:off x="8866947" y="2815891"/>
            <a:ext cx="1143847" cy="520614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7AE41C7-44C2-7B40-B3DA-D17B1BEECFF8}"/>
              </a:ext>
            </a:extLst>
          </p:cNvPr>
          <p:cNvCxnSpPr>
            <a:cxnSpLocks/>
            <a:stCxn id="43" idx="1"/>
            <a:endCxn id="41" idx="4"/>
          </p:cNvCxnSpPr>
          <p:nvPr/>
        </p:nvCxnSpPr>
        <p:spPr>
          <a:xfrm flipH="1" flipV="1">
            <a:off x="10254586" y="2908092"/>
            <a:ext cx="100981" cy="597586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72EA5A8-A73F-9B41-BABA-932105323453}"/>
              </a:ext>
            </a:extLst>
          </p:cNvPr>
          <p:cNvCxnSpPr>
            <a:cxnSpLocks/>
            <a:stCxn id="42" idx="6"/>
            <a:endCxn id="43" idx="2"/>
          </p:cNvCxnSpPr>
          <p:nvPr/>
        </p:nvCxnSpPr>
        <p:spPr>
          <a:xfrm>
            <a:off x="8967929" y="3559098"/>
            <a:ext cx="1286656" cy="169173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C566893-63BF-E94D-BF40-97EDEFECDE94}"/>
              </a:ext>
            </a:extLst>
          </p:cNvPr>
          <p:cNvCxnSpPr>
            <a:cxnSpLocks/>
            <a:stCxn id="44" idx="6"/>
            <a:endCxn id="45" idx="2"/>
          </p:cNvCxnSpPr>
          <p:nvPr/>
        </p:nvCxnSpPr>
        <p:spPr>
          <a:xfrm flipV="1">
            <a:off x="10254584" y="5181978"/>
            <a:ext cx="1025126" cy="308365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DD49E2C0-1313-2940-A0DC-00BEBD201099}"/>
              </a:ext>
            </a:extLst>
          </p:cNvPr>
          <p:cNvSpPr/>
          <p:nvPr/>
        </p:nvSpPr>
        <p:spPr>
          <a:xfrm>
            <a:off x="7920120" y="51998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1C767CD-2F28-6642-A0E8-95CF75882CE7}"/>
              </a:ext>
            </a:extLst>
          </p:cNvPr>
          <p:cNvSpPr txBox="1"/>
          <p:nvPr/>
        </p:nvSpPr>
        <p:spPr>
          <a:xfrm>
            <a:off x="8069180" y="2908092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03A9724-1F38-2E40-B066-81FEBF58B3AA}"/>
              </a:ext>
            </a:extLst>
          </p:cNvPr>
          <p:cNvSpPr txBox="1"/>
          <p:nvPr/>
        </p:nvSpPr>
        <p:spPr>
          <a:xfrm>
            <a:off x="11515848" y="545135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6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0957333-58AF-4947-896B-A439ED72BF07}"/>
              </a:ext>
            </a:extLst>
          </p:cNvPr>
          <p:cNvSpPr txBox="1"/>
          <p:nvPr/>
        </p:nvSpPr>
        <p:spPr>
          <a:xfrm>
            <a:off x="9952705" y="574194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FA6732F-2901-C44D-910C-B5B6B9C66A09}"/>
              </a:ext>
            </a:extLst>
          </p:cNvPr>
          <p:cNvSpPr txBox="1"/>
          <p:nvPr/>
        </p:nvSpPr>
        <p:spPr>
          <a:xfrm>
            <a:off x="8103736" y="480621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EC2C313-A4D0-7946-873C-66D343287232}"/>
              </a:ext>
            </a:extLst>
          </p:cNvPr>
          <p:cNvSpPr txBox="1"/>
          <p:nvPr/>
        </p:nvSpPr>
        <p:spPr>
          <a:xfrm>
            <a:off x="11038177" y="3563568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CCC80B9-627C-6540-9F61-C5723C936F0B}"/>
              </a:ext>
            </a:extLst>
          </p:cNvPr>
          <p:cNvSpPr txBox="1"/>
          <p:nvPr/>
        </p:nvSpPr>
        <p:spPr>
          <a:xfrm>
            <a:off x="10458366" y="203310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/>
              <p:nvPr/>
            </p:nvSpPr>
            <p:spPr>
              <a:xfrm>
                <a:off x="3813810" y="1452297"/>
                <a:ext cx="6096000" cy="8838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Given Model structure: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d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</m:d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810" y="1452297"/>
                <a:ext cx="6096000" cy="883896"/>
              </a:xfrm>
              <a:prstGeom prst="rect">
                <a:avLst/>
              </a:prstGeom>
              <a:blipFill>
                <a:blip r:embed="rId4"/>
                <a:stretch>
                  <a:fillRect l="-1663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itle 1">
            <a:extLst>
              <a:ext uri="{FF2B5EF4-FFF2-40B4-BE49-F238E27FC236}">
                <a16:creationId xmlns:a16="http://schemas.microsoft.com/office/drawing/2014/main" id="{FD08B00A-E735-414A-BBEB-D4DD41C66075}"/>
              </a:ext>
            </a:extLst>
          </p:cNvPr>
          <p:cNvSpPr txBox="1">
            <a:spLocks/>
          </p:cNvSpPr>
          <p:nvPr/>
        </p:nvSpPr>
        <p:spPr>
          <a:xfrm>
            <a:off x="573024" y="4474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 baseline="0">
                <a:solidFill>
                  <a:srgbClr val="007155"/>
                </a:solidFill>
                <a:latin typeface="Times New Roman" charset="0"/>
                <a:ea typeface="+mj-ea"/>
                <a:cs typeface="+mj-cs"/>
              </a:defRPr>
            </a:lvl1pPr>
          </a:lstStyle>
          <a:p>
            <a:r>
              <a:rPr lang="en-US" dirty="0"/>
              <a:t>Recap: Evaluating formulas in KT45</a:t>
            </a:r>
            <a:r>
              <a:rPr lang="en-US" i="1" baseline="30000" dirty="0"/>
              <a:t>n</a:t>
            </a:r>
            <a:r>
              <a:rPr lang="en-US" dirty="0"/>
              <a:t> </a:t>
            </a: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E5B859CB-FEEE-714B-ACE4-90B9E4767C4D}"/>
              </a:ext>
            </a:extLst>
          </p:cNvPr>
          <p:cNvCxnSpPr>
            <a:cxnSpLocks/>
            <a:stCxn id="67" idx="4"/>
            <a:endCxn id="45" idx="3"/>
          </p:cNvCxnSpPr>
          <p:nvPr/>
        </p:nvCxnSpPr>
        <p:spPr>
          <a:xfrm rot="5400000" flipH="1" flipV="1">
            <a:off x="9610382" y="4059082"/>
            <a:ext cx="424821" cy="3115798"/>
          </a:xfrm>
          <a:prstGeom prst="curvedConnector3">
            <a:avLst>
              <a:gd name="adj1" fmla="val -167097"/>
            </a:avLst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6C8025C-5BB0-C641-8522-E729026BA127}"/>
              </a:ext>
            </a:extLst>
          </p:cNvPr>
          <p:cNvCxnSpPr>
            <a:cxnSpLocks/>
            <a:endCxn id="67" idx="6"/>
          </p:cNvCxnSpPr>
          <p:nvPr/>
        </p:nvCxnSpPr>
        <p:spPr>
          <a:xfrm flipH="1" flipV="1">
            <a:off x="8609667" y="5514598"/>
            <a:ext cx="991266" cy="49577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BC99868-233C-3649-B5B4-8A3D11A97744}"/>
              </a:ext>
            </a:extLst>
          </p:cNvPr>
          <p:cNvSpPr txBox="1"/>
          <p:nvPr/>
        </p:nvSpPr>
        <p:spPr>
          <a:xfrm>
            <a:off x="9303370" y="3728270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</a:t>
            </a:r>
          </a:p>
          <a:p>
            <a:endParaRPr lang="en-US" baseline="-25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6D727F4-42E9-A44D-91A4-1026B3C80F4B}"/>
              </a:ext>
            </a:extLst>
          </p:cNvPr>
          <p:cNvSpPr txBox="1"/>
          <p:nvPr/>
        </p:nvSpPr>
        <p:spPr>
          <a:xfrm>
            <a:off x="10562570" y="2803857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1, </a:t>
            </a:r>
            <a:r>
              <a:rPr lang="en-US" dirty="0"/>
              <a:t>R</a:t>
            </a:r>
            <a:r>
              <a:rPr lang="en-US" baseline="-25000" dirty="0"/>
              <a:t>2</a:t>
            </a:r>
          </a:p>
          <a:p>
            <a:endParaRPr lang="en-US" baseline="-25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EF434A1-B4AC-D34F-9107-C9CB62F9F98E}"/>
              </a:ext>
            </a:extLst>
          </p:cNvPr>
          <p:cNvSpPr txBox="1"/>
          <p:nvPr/>
        </p:nvSpPr>
        <p:spPr>
          <a:xfrm>
            <a:off x="8760185" y="5122687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1, </a:t>
            </a:r>
            <a:r>
              <a:rPr lang="en-US" dirty="0"/>
              <a:t>R</a:t>
            </a:r>
            <a:r>
              <a:rPr lang="en-US" baseline="-25000" dirty="0"/>
              <a:t>2</a:t>
            </a:r>
          </a:p>
          <a:p>
            <a:endParaRPr lang="en-US" baseline="-25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532C61-E726-4445-AE98-236FB507B3BB}"/>
              </a:ext>
            </a:extLst>
          </p:cNvPr>
          <p:cNvSpPr txBox="1"/>
          <p:nvPr/>
        </p:nvSpPr>
        <p:spPr>
          <a:xfrm>
            <a:off x="8940410" y="2665817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1, </a:t>
            </a:r>
            <a:r>
              <a:rPr lang="en-US" dirty="0"/>
              <a:t>R</a:t>
            </a:r>
            <a:r>
              <a:rPr lang="en-US" baseline="-25000" dirty="0"/>
              <a:t>2</a:t>
            </a:r>
          </a:p>
          <a:p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971990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2127287"/>
                <a:ext cx="7461566" cy="410779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000" dirty="0"/>
                  <a:t>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m:rPr>
                        <m:nor/>
                      </m:rPr>
                      <a:rPr lang="en-US" sz="2000"/>
                      <m:t>⊩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000" dirty="0"/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Recall: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/>
                      <m:t>⊩</m:t>
                    </m:r>
                  </m:oMath>
                </a14:m>
                <a:r>
                  <a:rPr lang="en-US" dirty="0"/>
                  <a:t> K</a:t>
                </a:r>
                <a:r>
                  <a:rPr lang="en-US" baseline="-25000" dirty="0"/>
                  <a:t>i</a:t>
                </a:r>
                <a:r>
                  <a:rPr lang="en-US" dirty="0"/>
                  <a:t> 𝜑  </a:t>
                </a:r>
                <a:r>
                  <a:rPr lang="en-US" dirty="0" err="1"/>
                  <a:t>iff</a:t>
                </a:r>
                <a:r>
                  <a:rPr lang="en-US" dirty="0"/>
                  <a:t> ∀ w’ ∈ W (R</a:t>
                </a:r>
                <a:r>
                  <a:rPr lang="en-US" baseline="-25000" dirty="0"/>
                  <a:t>i</a:t>
                </a:r>
                <a:r>
                  <a:rPr lang="en-US" dirty="0"/>
                  <a:t>(w, w’)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w’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⊩ 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For each w in R</a:t>
                </a:r>
                <a:r>
                  <a:rPr lang="en-US" baseline="-25000" dirty="0"/>
                  <a:t>3</a:t>
                </a:r>
                <a:r>
                  <a:rPr lang="en-US" dirty="0"/>
                  <a:t>(w</a:t>
                </a:r>
                <a:r>
                  <a:rPr lang="en-US" baseline="-25000" dirty="0"/>
                  <a:t>3</a:t>
                </a:r>
                <a:r>
                  <a:rPr lang="en-US" dirty="0"/>
                  <a:t>, w), does w</a:t>
                </a:r>
                <a:r>
                  <a:rPr lang="en-US" baseline="-25000" dirty="0"/>
                  <a:t>3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⊩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i="1"/>
                      <m:t>p</m:t>
                    </m:r>
                  </m:oMath>
                </a14:m>
                <a:r>
                  <a:rPr lang="en-US" dirty="0"/>
                  <a:t>? </a:t>
                </a:r>
              </a:p>
              <a:p>
                <a:pPr marL="10287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m:rPr>
                        <m:nor/>
                      </m:rPr>
                      <a:rPr lang="en-US"/>
                      <m:t>⊩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/>
                      <m:t>p</m:t>
                    </m:r>
                    <m:r>
                      <m:rPr>
                        <m:nor/>
                      </m:rPr>
                      <a:rPr lang="en-US" dirty="0"/>
                      <m:t>?</m:t>
                    </m:r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r>
                  <a:rPr lang="en-US" sz="2000" dirty="0"/>
                  <a:t>Agent 3 can’t access worlds 2 or 1, so it can only reason over world 3, where it knows that agent 2 knows </a:t>
                </a:r>
                <a:r>
                  <a:rPr lang="en-US" sz="2000" i="1" dirty="0"/>
                  <a:t>p</a:t>
                </a:r>
                <a:r>
                  <a:rPr lang="en-US" sz="2000" dirty="0"/>
                  <a:t>. </a:t>
                </a:r>
              </a:p>
              <a:p>
                <a:pPr marL="10287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i="1" dirty="0"/>
              </a:p>
              <a:p>
                <a:pPr marL="1485900" lvl="2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i="1" dirty="0"/>
              </a:p>
              <a:p>
                <a:pPr marL="10287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2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C42EF-D240-4F49-B3E6-D256EA36A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2127287"/>
                <a:ext cx="7461566" cy="4107790"/>
              </a:xfrm>
              <a:blipFill>
                <a:blip r:embed="rId3"/>
                <a:stretch>
                  <a:fillRect l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E9964DB9-DBB9-3346-A495-34FCC00B8143}"/>
              </a:ext>
            </a:extLst>
          </p:cNvPr>
          <p:cNvSpPr/>
          <p:nvPr/>
        </p:nvSpPr>
        <p:spPr>
          <a:xfrm>
            <a:off x="9909812" y="2278505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71DCA8A-C831-6F4C-9296-0FBE9D316D5F}"/>
              </a:ext>
            </a:extLst>
          </p:cNvPr>
          <p:cNvSpPr/>
          <p:nvPr/>
        </p:nvSpPr>
        <p:spPr>
          <a:xfrm>
            <a:off x="8278382" y="32443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6358E07-982F-C04E-894C-38F3780BF505}"/>
              </a:ext>
            </a:extLst>
          </p:cNvPr>
          <p:cNvSpPr/>
          <p:nvPr/>
        </p:nvSpPr>
        <p:spPr>
          <a:xfrm>
            <a:off x="10254585" y="3413477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82C6B83-2E82-174D-9E23-E8107ECA97D8}"/>
              </a:ext>
            </a:extLst>
          </p:cNvPr>
          <p:cNvSpPr/>
          <p:nvPr/>
        </p:nvSpPr>
        <p:spPr>
          <a:xfrm>
            <a:off x="9565037" y="5175549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E30D7F3-358F-494C-A686-93F5A147CA2D}"/>
              </a:ext>
            </a:extLst>
          </p:cNvPr>
          <p:cNvSpPr/>
          <p:nvPr/>
        </p:nvSpPr>
        <p:spPr>
          <a:xfrm>
            <a:off x="11279710" y="486718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74E24BE-ACAC-4040-9CE8-1682784051D5}"/>
              </a:ext>
            </a:extLst>
          </p:cNvPr>
          <p:cNvCxnSpPr>
            <a:cxnSpLocks/>
            <a:stCxn id="42" idx="7"/>
            <a:endCxn id="41" idx="3"/>
          </p:cNvCxnSpPr>
          <p:nvPr/>
        </p:nvCxnSpPr>
        <p:spPr>
          <a:xfrm flipV="1">
            <a:off x="8866947" y="2815891"/>
            <a:ext cx="1143847" cy="520614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7AE41C7-44C2-7B40-B3DA-D17B1BEECFF8}"/>
              </a:ext>
            </a:extLst>
          </p:cNvPr>
          <p:cNvCxnSpPr>
            <a:cxnSpLocks/>
            <a:stCxn id="43" idx="1"/>
            <a:endCxn id="41" idx="4"/>
          </p:cNvCxnSpPr>
          <p:nvPr/>
        </p:nvCxnSpPr>
        <p:spPr>
          <a:xfrm flipH="1" flipV="1">
            <a:off x="10254586" y="2908092"/>
            <a:ext cx="100981" cy="597586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72EA5A8-A73F-9B41-BABA-932105323453}"/>
              </a:ext>
            </a:extLst>
          </p:cNvPr>
          <p:cNvCxnSpPr>
            <a:cxnSpLocks/>
            <a:stCxn id="42" idx="6"/>
            <a:endCxn id="43" idx="2"/>
          </p:cNvCxnSpPr>
          <p:nvPr/>
        </p:nvCxnSpPr>
        <p:spPr>
          <a:xfrm>
            <a:off x="8967929" y="3559098"/>
            <a:ext cx="1286656" cy="169173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C566893-63BF-E94D-BF40-97EDEFECDE94}"/>
              </a:ext>
            </a:extLst>
          </p:cNvPr>
          <p:cNvCxnSpPr>
            <a:cxnSpLocks/>
            <a:stCxn id="44" idx="6"/>
            <a:endCxn id="45" idx="2"/>
          </p:cNvCxnSpPr>
          <p:nvPr/>
        </p:nvCxnSpPr>
        <p:spPr>
          <a:xfrm flipV="1">
            <a:off x="10254584" y="5181978"/>
            <a:ext cx="1025126" cy="308365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DD49E2C0-1313-2940-A0DC-00BEBD201099}"/>
              </a:ext>
            </a:extLst>
          </p:cNvPr>
          <p:cNvSpPr/>
          <p:nvPr/>
        </p:nvSpPr>
        <p:spPr>
          <a:xfrm>
            <a:off x="7920120" y="5199804"/>
            <a:ext cx="689547" cy="629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1C767CD-2F28-6642-A0E8-95CF75882CE7}"/>
              </a:ext>
            </a:extLst>
          </p:cNvPr>
          <p:cNvSpPr txBox="1"/>
          <p:nvPr/>
        </p:nvSpPr>
        <p:spPr>
          <a:xfrm>
            <a:off x="8069180" y="2908092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03A9724-1F38-2E40-B066-81FEBF58B3AA}"/>
              </a:ext>
            </a:extLst>
          </p:cNvPr>
          <p:cNvSpPr txBox="1"/>
          <p:nvPr/>
        </p:nvSpPr>
        <p:spPr>
          <a:xfrm>
            <a:off x="11515848" y="545135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6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0957333-58AF-4947-896B-A439ED72BF07}"/>
              </a:ext>
            </a:extLst>
          </p:cNvPr>
          <p:cNvSpPr txBox="1"/>
          <p:nvPr/>
        </p:nvSpPr>
        <p:spPr>
          <a:xfrm>
            <a:off x="9952705" y="574194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FA6732F-2901-C44D-910C-B5B6B9C66A09}"/>
              </a:ext>
            </a:extLst>
          </p:cNvPr>
          <p:cNvSpPr txBox="1"/>
          <p:nvPr/>
        </p:nvSpPr>
        <p:spPr>
          <a:xfrm>
            <a:off x="8103736" y="4806217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EC2C313-A4D0-7946-873C-66D343287232}"/>
              </a:ext>
            </a:extLst>
          </p:cNvPr>
          <p:cNvSpPr txBox="1"/>
          <p:nvPr/>
        </p:nvSpPr>
        <p:spPr>
          <a:xfrm>
            <a:off x="11038177" y="3563568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CCC80B9-627C-6540-9F61-C5723C936F0B}"/>
              </a:ext>
            </a:extLst>
          </p:cNvPr>
          <p:cNvSpPr txBox="1"/>
          <p:nvPr/>
        </p:nvSpPr>
        <p:spPr>
          <a:xfrm>
            <a:off x="10458366" y="2033103"/>
            <a:ext cx="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/>
              <p:nvPr/>
            </p:nvSpPr>
            <p:spPr>
              <a:xfrm>
                <a:off x="3813810" y="1452297"/>
                <a:ext cx="6096000" cy="8838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Given Model structure: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d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</m:d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4015604-D294-8646-A1CC-5D1844A53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810" y="1452297"/>
                <a:ext cx="6096000" cy="883896"/>
              </a:xfrm>
              <a:prstGeom prst="rect">
                <a:avLst/>
              </a:prstGeom>
              <a:blipFill>
                <a:blip r:embed="rId4"/>
                <a:stretch>
                  <a:fillRect l="-1663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itle 1">
            <a:extLst>
              <a:ext uri="{FF2B5EF4-FFF2-40B4-BE49-F238E27FC236}">
                <a16:creationId xmlns:a16="http://schemas.microsoft.com/office/drawing/2014/main" id="{FD08B00A-E735-414A-BBEB-D4DD41C66075}"/>
              </a:ext>
            </a:extLst>
          </p:cNvPr>
          <p:cNvSpPr txBox="1">
            <a:spLocks/>
          </p:cNvSpPr>
          <p:nvPr/>
        </p:nvSpPr>
        <p:spPr>
          <a:xfrm>
            <a:off x="573024" y="4474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 baseline="0">
                <a:solidFill>
                  <a:srgbClr val="007155"/>
                </a:solidFill>
                <a:latin typeface="Times New Roman" charset="0"/>
                <a:ea typeface="+mj-ea"/>
                <a:cs typeface="+mj-cs"/>
              </a:defRPr>
            </a:lvl1pPr>
          </a:lstStyle>
          <a:p>
            <a:r>
              <a:rPr lang="en-US" dirty="0"/>
              <a:t>Recap: Evaluating formulas in KT45</a:t>
            </a:r>
            <a:r>
              <a:rPr lang="en-US" i="1" baseline="30000" dirty="0"/>
              <a:t>n</a:t>
            </a:r>
            <a:r>
              <a:rPr lang="en-US" dirty="0"/>
              <a:t> </a:t>
            </a: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E5B859CB-FEEE-714B-ACE4-90B9E4767C4D}"/>
              </a:ext>
            </a:extLst>
          </p:cNvPr>
          <p:cNvCxnSpPr>
            <a:cxnSpLocks/>
            <a:stCxn id="67" idx="4"/>
            <a:endCxn id="45" idx="3"/>
          </p:cNvCxnSpPr>
          <p:nvPr/>
        </p:nvCxnSpPr>
        <p:spPr>
          <a:xfrm rot="5400000" flipH="1" flipV="1">
            <a:off x="9610382" y="4059082"/>
            <a:ext cx="424821" cy="3115798"/>
          </a:xfrm>
          <a:prstGeom prst="curvedConnector3">
            <a:avLst>
              <a:gd name="adj1" fmla="val -167097"/>
            </a:avLst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6C8025C-5BB0-C641-8522-E729026BA127}"/>
              </a:ext>
            </a:extLst>
          </p:cNvPr>
          <p:cNvCxnSpPr>
            <a:cxnSpLocks/>
            <a:endCxn id="67" idx="6"/>
          </p:cNvCxnSpPr>
          <p:nvPr/>
        </p:nvCxnSpPr>
        <p:spPr>
          <a:xfrm flipH="1" flipV="1">
            <a:off x="8609667" y="5514598"/>
            <a:ext cx="991266" cy="49577"/>
          </a:xfrm>
          <a:prstGeom prst="straightConnector1">
            <a:avLst/>
          </a:prstGeom>
          <a:ln w="635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BC99868-233C-3649-B5B4-8A3D11A97744}"/>
              </a:ext>
            </a:extLst>
          </p:cNvPr>
          <p:cNvSpPr txBox="1"/>
          <p:nvPr/>
        </p:nvSpPr>
        <p:spPr>
          <a:xfrm>
            <a:off x="9303370" y="3728270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</a:t>
            </a:r>
          </a:p>
          <a:p>
            <a:endParaRPr lang="en-US" baseline="-25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6D727F4-42E9-A44D-91A4-1026B3C80F4B}"/>
              </a:ext>
            </a:extLst>
          </p:cNvPr>
          <p:cNvSpPr txBox="1"/>
          <p:nvPr/>
        </p:nvSpPr>
        <p:spPr>
          <a:xfrm>
            <a:off x="10562570" y="2803857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1, </a:t>
            </a:r>
            <a:r>
              <a:rPr lang="en-US" dirty="0"/>
              <a:t>R</a:t>
            </a:r>
            <a:r>
              <a:rPr lang="en-US" baseline="-25000" dirty="0"/>
              <a:t>2</a:t>
            </a:r>
          </a:p>
          <a:p>
            <a:endParaRPr lang="en-US" baseline="-25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EF434A1-B4AC-D34F-9107-C9CB62F9F98E}"/>
              </a:ext>
            </a:extLst>
          </p:cNvPr>
          <p:cNvSpPr txBox="1"/>
          <p:nvPr/>
        </p:nvSpPr>
        <p:spPr>
          <a:xfrm>
            <a:off x="8760185" y="5122687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1, </a:t>
            </a:r>
            <a:r>
              <a:rPr lang="en-US" dirty="0"/>
              <a:t>R</a:t>
            </a:r>
            <a:r>
              <a:rPr lang="en-US" baseline="-25000" dirty="0"/>
              <a:t>2</a:t>
            </a:r>
          </a:p>
          <a:p>
            <a:endParaRPr lang="en-US" baseline="-25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532C61-E726-4445-AE98-236FB507B3BB}"/>
              </a:ext>
            </a:extLst>
          </p:cNvPr>
          <p:cNvSpPr txBox="1"/>
          <p:nvPr/>
        </p:nvSpPr>
        <p:spPr>
          <a:xfrm>
            <a:off x="8940410" y="2665817"/>
            <a:ext cx="951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1, </a:t>
            </a:r>
            <a:r>
              <a:rPr lang="en-US" dirty="0"/>
              <a:t>R</a:t>
            </a:r>
            <a:r>
              <a:rPr lang="en-US" baseline="-25000" dirty="0"/>
              <a:t>2</a:t>
            </a:r>
          </a:p>
          <a:p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458452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FDE3099B-17AD-BE49-9648-22DCAAB801C7}" vid="{B0C0D22F-21F1-2147-80A9-3CAE1F73A7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20502</TotalTime>
  <Words>1581</Words>
  <Application>Microsoft Macintosh PowerPoint</Application>
  <PresentationFormat>Widescreen</PresentationFormat>
  <Paragraphs>226</Paragraphs>
  <Slides>19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Calibri</vt:lpstr>
      <vt:lpstr>Cambria Math</vt:lpstr>
      <vt:lpstr>Century Gothic</vt:lpstr>
      <vt:lpstr>Impact</vt:lpstr>
      <vt:lpstr>Playfair Display Bold</vt:lpstr>
      <vt:lpstr>Raleway</vt:lpstr>
      <vt:lpstr>Raleway SemiBold</vt:lpstr>
      <vt:lpstr>Times New Roman</vt:lpstr>
      <vt:lpstr>Office Theme</vt:lpstr>
      <vt:lpstr>CS 295A/395D: Artificial Intelligence</vt:lpstr>
      <vt:lpstr>Agenda</vt:lpstr>
      <vt:lpstr>Logistics</vt:lpstr>
      <vt:lpstr>Context: single decision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 Decision Theory </vt:lpstr>
      <vt:lpstr>Goal: Maximize expected utility</vt:lpstr>
      <vt:lpstr>Goal: Maximize expected utility</vt:lpstr>
      <vt:lpstr>Goal: Maximize expected utility</vt:lpstr>
      <vt:lpstr>Goal: Maximize expected utility</vt:lpstr>
      <vt:lpstr>Example: Buying a car</vt:lpstr>
      <vt:lpstr>Example: Buying a car</vt:lpstr>
      <vt:lpstr>Example: Buying a car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295B/CS 395B Systems for Knowledge Discovery</dc:title>
  <dc:creator>Emma Tosch</dc:creator>
  <cp:lastModifiedBy>Emma Tosch</cp:lastModifiedBy>
  <cp:revision>134</cp:revision>
  <cp:lastPrinted>2022-03-25T11:06:44Z</cp:lastPrinted>
  <dcterms:created xsi:type="dcterms:W3CDTF">2021-08-30T08:24:49Z</dcterms:created>
  <dcterms:modified xsi:type="dcterms:W3CDTF">2022-03-31T18:45:16Z</dcterms:modified>
</cp:coreProperties>
</file>